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vml" ContentType="application/vnd.openxmlformats-officedocument.vmlDrawi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oleObject1.bin" ContentType="application/vnd.openxmlformats-officedocument.oleObject"/>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257" r:id="rId2"/>
    <p:sldId id="258" r:id="rId3"/>
    <p:sldId id="259" r:id="rId4"/>
    <p:sldId id="260" r:id="rId5"/>
    <p:sldId id="261" r:id="rId6"/>
    <p:sldId id="268" r:id="rId7"/>
    <p:sldId id="262" r:id="rId8"/>
    <p:sldId id="263" r:id="rId9"/>
    <p:sldId id="264" r:id="rId10"/>
    <p:sldId id="265" r:id="rId11"/>
    <p:sldId id="266" r:id="rId12"/>
    <p:sldId id="267" r:id="rId13"/>
    <p:sldId id="269" r:id="rId14"/>
    <p:sldId id="270" r:id="rId1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99" autoAdjust="0"/>
    <p:restoredTop sz="77674" autoAdjust="0"/>
  </p:normalViewPr>
  <p:slideViewPr>
    <p:cSldViewPr>
      <p:cViewPr>
        <p:scale>
          <a:sx n="75" d="100"/>
          <a:sy n="75" d="100"/>
        </p:scale>
        <p:origin x="-1544" y="-3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6" d="100"/>
          <a:sy n="86" d="100"/>
        </p:scale>
        <p:origin x="-2928"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77" tIns="46589" rIns="93177" bIns="46589" numCol="1" anchor="t" anchorCtr="0" compatLnSpc="1">
            <a:prstTxWarp prst="textNoShape">
              <a:avLst/>
            </a:prstTxWarp>
          </a:bodyPr>
          <a:lstStyle>
            <a:lvl1pPr defTabSz="931863">
              <a:defRPr sz="1200"/>
            </a:lvl1pPr>
          </a:lstStyle>
          <a:p>
            <a:endParaRPr lang="en-US"/>
          </a:p>
        </p:txBody>
      </p:sp>
      <p:sp>
        <p:nvSpPr>
          <p:cNvPr id="23555" name="Rectangle 3"/>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77" tIns="46589" rIns="93177" bIns="46589" numCol="1" anchor="t" anchorCtr="0" compatLnSpc="1">
            <a:prstTxWarp prst="textNoShape">
              <a:avLst/>
            </a:prstTxWarp>
          </a:bodyPr>
          <a:lstStyle>
            <a:lvl1pPr algn="r" defTabSz="931863">
              <a:defRPr sz="1200"/>
            </a:lvl1pPr>
          </a:lstStyle>
          <a:p>
            <a:endParaRPr lang="en-US"/>
          </a:p>
        </p:txBody>
      </p:sp>
      <p:sp>
        <p:nvSpPr>
          <p:cNvPr id="23556" name="Rectangle 4"/>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77" tIns="46589" rIns="93177" bIns="46589" numCol="1" anchor="b" anchorCtr="0" compatLnSpc="1">
            <a:prstTxWarp prst="textNoShape">
              <a:avLst/>
            </a:prstTxWarp>
          </a:bodyPr>
          <a:lstStyle>
            <a:lvl1pPr defTabSz="931863">
              <a:defRPr sz="1200"/>
            </a:lvl1pPr>
          </a:lstStyle>
          <a:p>
            <a:endParaRPr lang="en-US"/>
          </a:p>
        </p:txBody>
      </p:sp>
      <p:sp>
        <p:nvSpPr>
          <p:cNvPr id="23557" name="Rectangle 5"/>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77" tIns="46589" rIns="93177" bIns="46589" numCol="1" anchor="b" anchorCtr="0" compatLnSpc="1">
            <a:prstTxWarp prst="textNoShape">
              <a:avLst/>
            </a:prstTxWarp>
          </a:bodyPr>
          <a:lstStyle>
            <a:lvl1pPr algn="r" defTabSz="931863">
              <a:defRPr sz="1200"/>
            </a:lvl1pPr>
          </a:lstStyle>
          <a:p>
            <a:fld id="{7574D56F-90BD-864E-80B0-A9CEC62B1E4D}" type="slidenum">
              <a:rPr lang="en-US"/>
              <a:pPr/>
              <a:t>‹#›</a:t>
            </a:fld>
            <a:endParaRPr lang="en-US"/>
          </a:p>
        </p:txBody>
      </p:sp>
    </p:spTree>
    <p:extLst>
      <p:ext uri="{BB962C8B-B14F-4D97-AF65-F5344CB8AC3E}">
        <p14:creationId xmlns:p14="http://schemas.microsoft.com/office/powerpoint/2010/main" val="34668131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77" tIns="46589" rIns="93177" bIns="46589" numCol="1" anchor="t" anchorCtr="0" compatLnSpc="1">
            <a:prstTxWarp prst="textNoShape">
              <a:avLst/>
            </a:prstTxWarp>
          </a:bodyPr>
          <a:lstStyle>
            <a:lvl1pPr defTabSz="931863">
              <a:defRPr sz="1200"/>
            </a:lvl1pPr>
          </a:lstStyle>
          <a:p>
            <a:endParaRPr lang="en-US"/>
          </a:p>
        </p:txBody>
      </p:sp>
      <p:sp>
        <p:nvSpPr>
          <p:cNvPr id="5123"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77" tIns="46589" rIns="93177" bIns="46589" numCol="1" anchor="t" anchorCtr="0" compatLnSpc="1">
            <a:prstTxWarp prst="textNoShape">
              <a:avLst/>
            </a:prstTxWarp>
          </a:bodyPr>
          <a:lstStyle>
            <a:lvl1pPr algn="r" defTabSz="931863">
              <a:defRPr sz="1200"/>
            </a:lvl1pPr>
          </a:lstStyle>
          <a:p>
            <a:endParaRPr lang="en-US"/>
          </a:p>
        </p:txBody>
      </p:sp>
      <p:sp>
        <p:nvSpPr>
          <p:cNvPr id="5124" name="Rectangle 4"/>
          <p:cNvSpPr>
            <a:spLocks noRo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77" tIns="46589" rIns="93177" bIns="465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77" tIns="46589" rIns="93177" bIns="46589" numCol="1" anchor="b" anchorCtr="0" compatLnSpc="1">
            <a:prstTxWarp prst="textNoShape">
              <a:avLst/>
            </a:prstTxWarp>
          </a:bodyPr>
          <a:lstStyle>
            <a:lvl1pPr defTabSz="931863">
              <a:defRPr sz="1200"/>
            </a:lvl1pPr>
          </a:lstStyle>
          <a:p>
            <a:endParaRPr lang="en-US"/>
          </a:p>
        </p:txBody>
      </p:sp>
      <p:sp>
        <p:nvSpPr>
          <p:cNvPr id="5127"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77" tIns="46589" rIns="93177" bIns="46589" numCol="1" anchor="b" anchorCtr="0" compatLnSpc="1">
            <a:prstTxWarp prst="textNoShape">
              <a:avLst/>
            </a:prstTxWarp>
          </a:bodyPr>
          <a:lstStyle>
            <a:lvl1pPr algn="r" defTabSz="931863">
              <a:defRPr sz="1200"/>
            </a:lvl1pPr>
          </a:lstStyle>
          <a:p>
            <a:fld id="{6C3B0415-2EEC-B741-B91E-3B9BE71FE093}" type="slidenum">
              <a:rPr lang="en-US"/>
              <a:pPr/>
              <a:t>‹#›</a:t>
            </a:fld>
            <a:endParaRPr lang="en-US"/>
          </a:p>
        </p:txBody>
      </p:sp>
    </p:spTree>
    <p:extLst>
      <p:ext uri="{BB962C8B-B14F-4D97-AF65-F5344CB8AC3E}">
        <p14:creationId xmlns:p14="http://schemas.microsoft.com/office/powerpoint/2010/main" val="1171988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3B0415-2EEC-B741-B91E-3B9BE71FE093}" type="slidenum">
              <a:rPr lang="en-US" smtClean="0"/>
              <a:pPr/>
              <a:t>2</a:t>
            </a:fld>
            <a:endParaRPr lang="en-US"/>
          </a:p>
        </p:txBody>
      </p:sp>
    </p:spTree>
    <p:extLst>
      <p:ext uri="{BB962C8B-B14F-4D97-AF65-F5344CB8AC3E}">
        <p14:creationId xmlns:p14="http://schemas.microsoft.com/office/powerpoint/2010/main" val="438765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3B0415-2EEC-B741-B91E-3B9BE71FE093}" type="slidenum">
              <a:rPr lang="en-US" smtClean="0"/>
              <a:pPr/>
              <a:t>3</a:t>
            </a:fld>
            <a:endParaRPr lang="en-US"/>
          </a:p>
        </p:txBody>
      </p:sp>
    </p:spTree>
    <p:extLst>
      <p:ext uri="{BB962C8B-B14F-4D97-AF65-F5344CB8AC3E}">
        <p14:creationId xmlns:p14="http://schemas.microsoft.com/office/powerpoint/2010/main" val="731475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2457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1928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8200"/>
            <a:ext cx="20574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38200"/>
            <a:ext cx="60198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878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4739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97963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457200" y="6324600"/>
            <a:ext cx="5562600" cy="396875"/>
          </a:xfrm>
          <a:prstGeom prst="rect">
            <a:avLst/>
          </a:prstGeom>
        </p:spPr>
        <p:txBody>
          <a:bodyPr/>
          <a:lstStyle>
            <a:lvl1pPr>
              <a:defRPr/>
            </a:lvl1pPr>
          </a:lstStyle>
          <a:p>
            <a:r>
              <a:rPr lang="en-US"/>
              <a:t>Office of  [Your office name here]</a:t>
            </a:r>
          </a:p>
        </p:txBody>
      </p:sp>
      <p:sp>
        <p:nvSpPr>
          <p:cNvPr id="6" name="Slide Number Placeholder 5"/>
          <p:cNvSpPr>
            <a:spLocks noGrp="1"/>
          </p:cNvSpPr>
          <p:nvPr>
            <p:ph type="sldNum" sz="quarter" idx="11"/>
          </p:nvPr>
        </p:nvSpPr>
        <p:spPr>
          <a:xfrm>
            <a:off x="6553200" y="6324600"/>
            <a:ext cx="2133600" cy="396875"/>
          </a:xfrm>
          <a:prstGeom prst="rect">
            <a:avLst/>
          </a:prstGeom>
        </p:spPr>
        <p:txBody>
          <a:bodyPr/>
          <a:lstStyle>
            <a:lvl1pPr>
              <a:defRPr/>
            </a:lvl1pPr>
          </a:lstStyle>
          <a:p>
            <a:fld id="{CD558A98-E6C4-854E-8125-CDB408BB0F8D}" type="slidenum">
              <a:rPr lang="en-US"/>
              <a:pPr/>
              <a:t>‹#›</a:t>
            </a:fld>
            <a:endParaRPr lang="en-US"/>
          </a:p>
        </p:txBody>
      </p:sp>
    </p:spTree>
    <p:extLst>
      <p:ext uri="{BB962C8B-B14F-4D97-AF65-F5344CB8AC3E}">
        <p14:creationId xmlns:p14="http://schemas.microsoft.com/office/powerpoint/2010/main" val="1834218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237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45665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457200" y="6324600"/>
            <a:ext cx="5562600" cy="396875"/>
          </a:xfrm>
          <a:prstGeom prst="rect">
            <a:avLst/>
          </a:prstGeom>
        </p:spPr>
        <p:txBody>
          <a:bodyPr/>
          <a:lstStyle>
            <a:lvl1pPr>
              <a:defRPr/>
            </a:lvl1pPr>
          </a:lstStyle>
          <a:p>
            <a:r>
              <a:rPr lang="en-US"/>
              <a:t>Office of  [Your office name here]</a:t>
            </a:r>
          </a:p>
        </p:txBody>
      </p:sp>
      <p:sp>
        <p:nvSpPr>
          <p:cNvPr id="3" name="Slide Number Placeholder 2"/>
          <p:cNvSpPr>
            <a:spLocks noGrp="1"/>
          </p:cNvSpPr>
          <p:nvPr>
            <p:ph type="sldNum" sz="quarter" idx="11"/>
          </p:nvPr>
        </p:nvSpPr>
        <p:spPr>
          <a:xfrm>
            <a:off x="6553200" y="6324600"/>
            <a:ext cx="2133600" cy="396875"/>
          </a:xfrm>
          <a:prstGeom prst="rect">
            <a:avLst/>
          </a:prstGeom>
        </p:spPr>
        <p:txBody>
          <a:bodyPr/>
          <a:lstStyle>
            <a:lvl1pPr>
              <a:defRPr/>
            </a:lvl1pPr>
          </a:lstStyle>
          <a:p>
            <a:fld id="{04DFB28E-82CF-B24F-8BE3-415420216D13}" type="slidenum">
              <a:rPr lang="en-US"/>
              <a:pPr/>
              <a:t>‹#›</a:t>
            </a:fld>
            <a:endParaRPr lang="en-US"/>
          </a:p>
        </p:txBody>
      </p:sp>
    </p:spTree>
    <p:extLst>
      <p:ext uri="{BB962C8B-B14F-4D97-AF65-F5344CB8AC3E}">
        <p14:creationId xmlns:p14="http://schemas.microsoft.com/office/powerpoint/2010/main" val="2171695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xfrm>
            <a:off x="457200" y="6324600"/>
            <a:ext cx="5562600" cy="396875"/>
          </a:xfrm>
          <a:prstGeom prst="rect">
            <a:avLst/>
          </a:prstGeom>
        </p:spPr>
        <p:txBody>
          <a:bodyPr/>
          <a:lstStyle>
            <a:lvl1pPr>
              <a:defRPr/>
            </a:lvl1pPr>
          </a:lstStyle>
          <a:p>
            <a:r>
              <a:rPr lang="en-US"/>
              <a:t>Office of  [Your office name here]</a:t>
            </a:r>
          </a:p>
        </p:txBody>
      </p:sp>
      <p:sp>
        <p:nvSpPr>
          <p:cNvPr id="6" name="Slide Number Placeholder 5"/>
          <p:cNvSpPr>
            <a:spLocks noGrp="1"/>
          </p:cNvSpPr>
          <p:nvPr>
            <p:ph type="sldNum" sz="quarter" idx="11"/>
          </p:nvPr>
        </p:nvSpPr>
        <p:spPr>
          <a:xfrm>
            <a:off x="6553200" y="6324600"/>
            <a:ext cx="2133600" cy="396875"/>
          </a:xfrm>
          <a:prstGeom prst="rect">
            <a:avLst/>
          </a:prstGeom>
        </p:spPr>
        <p:txBody>
          <a:bodyPr/>
          <a:lstStyle>
            <a:lvl1pPr>
              <a:defRPr/>
            </a:lvl1pPr>
          </a:lstStyle>
          <a:p>
            <a:fld id="{9955833B-29F5-4840-9273-53DA0FAD5B11}" type="slidenum">
              <a:rPr lang="en-US"/>
              <a:pPr/>
              <a:t>‹#›</a:t>
            </a:fld>
            <a:endParaRPr lang="en-US"/>
          </a:p>
        </p:txBody>
      </p:sp>
    </p:spTree>
    <p:extLst>
      <p:ext uri="{BB962C8B-B14F-4D97-AF65-F5344CB8AC3E}">
        <p14:creationId xmlns:p14="http://schemas.microsoft.com/office/powerpoint/2010/main" val="3989764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519299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vmlDrawing" Target="../drawings/vmlDrawing1.vml"/><Relationship Id="rId14" Type="http://schemas.openxmlformats.org/officeDocument/2006/relationships/oleObject" Target="../embeddings/oleObject1.bin"/><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838200"/>
            <a:ext cx="8229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981200"/>
            <a:ext cx="82296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1032"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042" r:id="rId14" imgW="0" imgH="0" progId="PowerPoint.Show.8">
                  <p:embed/>
                </p:oleObj>
              </mc:Choice>
              <mc:Fallback>
                <p:oleObj r:id="rId14"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035" name="Picture 11" descr="PowerpointBanner-large"/>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5588" cy="9144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ea typeface="ＭＳ Ｐゴシック" charset="0"/>
        </a:defRPr>
      </a:lvl2pPr>
      <a:lvl3pPr algn="ctr" rtl="0" fontAlgn="base">
        <a:spcBef>
          <a:spcPct val="0"/>
        </a:spcBef>
        <a:spcAft>
          <a:spcPct val="0"/>
        </a:spcAft>
        <a:defRPr sz="3800">
          <a:solidFill>
            <a:schemeClr val="tx2"/>
          </a:solidFill>
          <a:latin typeface="Arial" charset="0"/>
          <a:ea typeface="ＭＳ Ｐゴシック" charset="0"/>
        </a:defRPr>
      </a:lvl3pPr>
      <a:lvl4pPr algn="ctr" rtl="0" fontAlgn="base">
        <a:spcBef>
          <a:spcPct val="0"/>
        </a:spcBef>
        <a:spcAft>
          <a:spcPct val="0"/>
        </a:spcAft>
        <a:defRPr sz="3800">
          <a:solidFill>
            <a:schemeClr val="tx2"/>
          </a:solidFill>
          <a:latin typeface="Arial" charset="0"/>
          <a:ea typeface="ＭＳ Ｐゴシック" charset="0"/>
        </a:defRPr>
      </a:lvl4pPr>
      <a:lvl5pPr algn="ctr" rtl="0" fontAlgn="base">
        <a:spcBef>
          <a:spcPct val="0"/>
        </a:spcBef>
        <a:spcAft>
          <a:spcPct val="0"/>
        </a:spcAft>
        <a:defRPr sz="3800">
          <a:solidFill>
            <a:schemeClr val="tx2"/>
          </a:solidFill>
          <a:latin typeface="Arial" charset="0"/>
          <a:ea typeface="ＭＳ Ｐゴシック" charset="0"/>
        </a:defRPr>
      </a:lvl5pPr>
      <a:lvl6pPr marL="457200" algn="ctr" rtl="0" fontAlgn="base">
        <a:spcBef>
          <a:spcPct val="0"/>
        </a:spcBef>
        <a:spcAft>
          <a:spcPct val="0"/>
        </a:spcAft>
        <a:defRPr sz="3800">
          <a:solidFill>
            <a:schemeClr val="tx2"/>
          </a:solidFill>
          <a:latin typeface="Arial" charset="0"/>
          <a:ea typeface="ＭＳ Ｐゴシック" charset="0"/>
        </a:defRPr>
      </a:lvl6pPr>
      <a:lvl7pPr marL="914400" algn="ctr" rtl="0" fontAlgn="base">
        <a:spcBef>
          <a:spcPct val="0"/>
        </a:spcBef>
        <a:spcAft>
          <a:spcPct val="0"/>
        </a:spcAft>
        <a:defRPr sz="3800">
          <a:solidFill>
            <a:schemeClr val="tx2"/>
          </a:solidFill>
          <a:latin typeface="Arial" charset="0"/>
          <a:ea typeface="ＭＳ Ｐゴシック" charset="0"/>
        </a:defRPr>
      </a:lvl7pPr>
      <a:lvl8pPr marL="1371600" algn="ctr" rtl="0" fontAlgn="base">
        <a:spcBef>
          <a:spcPct val="0"/>
        </a:spcBef>
        <a:spcAft>
          <a:spcPct val="0"/>
        </a:spcAft>
        <a:defRPr sz="3800">
          <a:solidFill>
            <a:schemeClr val="tx2"/>
          </a:solidFill>
          <a:latin typeface="Arial" charset="0"/>
          <a:ea typeface="ＭＳ Ｐゴシック" charset="0"/>
        </a:defRPr>
      </a:lvl8pPr>
      <a:lvl9pPr marL="1828800" algn="ctr" rtl="0" fontAlgn="base">
        <a:spcBef>
          <a:spcPct val="0"/>
        </a:spcBef>
        <a:spcAft>
          <a:spcPct val="0"/>
        </a:spcAft>
        <a:defRPr sz="38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2900">
          <a:solidFill>
            <a:schemeClr val="tx1"/>
          </a:solidFill>
          <a:latin typeface="+mn-lt"/>
          <a:ea typeface="+mn-ea"/>
          <a:cs typeface="+mn-cs"/>
        </a:defRPr>
      </a:lvl1pPr>
      <a:lvl2pPr marL="742950" indent="-285750" algn="l" rtl="0" fontAlgn="base">
        <a:spcBef>
          <a:spcPct val="20000"/>
        </a:spcBef>
        <a:spcAft>
          <a:spcPct val="0"/>
        </a:spcAft>
        <a:buChar char="–"/>
        <a:defRPr sz="2500">
          <a:solidFill>
            <a:schemeClr val="tx1"/>
          </a:solidFill>
          <a:latin typeface="+mn-lt"/>
          <a:ea typeface="+mn-ea"/>
        </a:defRPr>
      </a:lvl2pPr>
      <a:lvl3pPr marL="1143000" indent="-228600" algn="l" rtl="0" fontAlgn="base">
        <a:spcBef>
          <a:spcPct val="20000"/>
        </a:spcBef>
        <a:spcAft>
          <a:spcPct val="0"/>
        </a:spcAft>
        <a:buChar char="•"/>
        <a:defRPr sz="2100">
          <a:solidFill>
            <a:schemeClr val="tx1"/>
          </a:solidFill>
          <a:latin typeface="+mn-lt"/>
          <a:ea typeface="+mn-ea"/>
        </a:defRPr>
      </a:lvl3pPr>
      <a:lvl4pPr marL="1600200" indent="-228600" algn="l" rtl="0" fontAlgn="base">
        <a:spcBef>
          <a:spcPct val="20000"/>
        </a:spcBef>
        <a:spcAft>
          <a:spcPct val="0"/>
        </a:spcAft>
        <a:buChar char="–"/>
        <a:defRPr sz="1700">
          <a:solidFill>
            <a:schemeClr val="tx1"/>
          </a:solidFill>
          <a:latin typeface="+mn-lt"/>
          <a:ea typeface="+mn-ea"/>
        </a:defRPr>
      </a:lvl4pPr>
      <a:lvl5pPr marL="2057400" indent="-228600" algn="l" rtl="0" fontAlgn="base">
        <a:spcBef>
          <a:spcPct val="20000"/>
        </a:spcBef>
        <a:spcAft>
          <a:spcPct val="0"/>
        </a:spcAft>
        <a:buChar char="»"/>
        <a:defRPr sz="1700">
          <a:solidFill>
            <a:schemeClr val="tx1"/>
          </a:solidFill>
          <a:latin typeface="+mn-lt"/>
          <a:ea typeface="+mn-ea"/>
        </a:defRPr>
      </a:lvl5pPr>
      <a:lvl6pPr marL="2514600" indent="-228600" algn="l" rtl="0" fontAlgn="base">
        <a:spcBef>
          <a:spcPct val="20000"/>
        </a:spcBef>
        <a:spcAft>
          <a:spcPct val="0"/>
        </a:spcAft>
        <a:buChar char="»"/>
        <a:defRPr sz="1700">
          <a:solidFill>
            <a:schemeClr val="tx1"/>
          </a:solidFill>
          <a:latin typeface="+mn-lt"/>
          <a:ea typeface="+mn-ea"/>
        </a:defRPr>
      </a:lvl6pPr>
      <a:lvl7pPr marL="2971800" indent="-228600" algn="l" rtl="0" fontAlgn="base">
        <a:spcBef>
          <a:spcPct val="20000"/>
        </a:spcBef>
        <a:spcAft>
          <a:spcPct val="0"/>
        </a:spcAft>
        <a:buChar char="»"/>
        <a:defRPr sz="1700">
          <a:solidFill>
            <a:schemeClr val="tx1"/>
          </a:solidFill>
          <a:latin typeface="+mn-lt"/>
          <a:ea typeface="+mn-ea"/>
        </a:defRPr>
      </a:lvl7pPr>
      <a:lvl8pPr marL="3429000" indent="-228600" algn="l" rtl="0" fontAlgn="base">
        <a:spcBef>
          <a:spcPct val="20000"/>
        </a:spcBef>
        <a:spcAft>
          <a:spcPct val="0"/>
        </a:spcAft>
        <a:buChar char="»"/>
        <a:defRPr sz="1700">
          <a:solidFill>
            <a:schemeClr val="tx1"/>
          </a:solidFill>
          <a:latin typeface="+mn-lt"/>
          <a:ea typeface="+mn-ea"/>
        </a:defRPr>
      </a:lvl8pPr>
      <a:lvl9pPr marL="3886200" indent="-228600" algn="l" rtl="0" fontAlgn="base">
        <a:spcBef>
          <a:spcPct val="20000"/>
        </a:spcBef>
        <a:spcAft>
          <a:spcPct val="0"/>
        </a:spcAft>
        <a:buChar char="»"/>
        <a:defRPr sz="17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voyant-tools.org/" TargetMode="External"/><Relationship Id="rId4" Type="http://schemas.openxmlformats.org/officeDocument/2006/relationships/hyperlink" Target="http://postapocalypticcities.wordpress.com/2013/05/02/voyanttools/" TargetMode="External"/><Relationship Id="rId1" Type="http://schemas.openxmlformats.org/officeDocument/2006/relationships/slideLayout" Target="../slideLayouts/slideLayout2.xml"/><Relationship Id="rId2" Type="http://schemas.openxmlformats.org/officeDocument/2006/relationships/hyperlink" Target="http://tedunderwood.com/2013/08/04/interesting-times-for-literary-theory/"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omeka.org/blog/2013/08/20/back-to-school-edition-use-omeka-in-your-class/" TargetMode="External"/><Relationship Id="rId4" Type="http://schemas.openxmlformats.org/officeDocument/2006/relationships/hyperlink" Target="http://constructionofsnc.omeka.net/exhibits/show/sncacademicbuildings/history" TargetMode="External"/><Relationship Id="rId1" Type="http://schemas.openxmlformats.org/officeDocument/2006/relationships/slideLayout" Target="../slideLayouts/slideLayout2.xml"/><Relationship Id="rId2" Type="http://schemas.openxmlformats.org/officeDocument/2006/relationships/hyperlink" Target="http://www.omeka.net/"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neatline.or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ocs.neatline.org/records-overview.html" TargetMode="External"/><Relationship Id="rId3" Type="http://schemas.openxmlformats.org/officeDocument/2006/relationships/hyperlink" Target="http://www.acugis.com/neatline-hosting.htm"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dhdebates.gc.cuny.edu/debates/text/29" TargetMode="External"/><Relationship Id="rId4" Type="http://schemas.openxmlformats.org/officeDocument/2006/relationships/hyperlink" Target="http://www.karikraus.com/?p=141" TargetMode="External"/><Relationship Id="rId1" Type="http://schemas.openxmlformats.org/officeDocument/2006/relationships/slideLayout" Target="../slideLayouts/slideLayout2.xml"/><Relationship Id="rId2" Type="http://schemas.openxmlformats.org/officeDocument/2006/relationships/hyperlink" Target="https://htrc2.pti.indiana.edu/HTRC-UI-Portal2/HomeAction.actio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eople.lis.illinois.edu/~unsworth/courses/bestseller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eiyu.syr.edu/LLC2008.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oxygenxml.com/" TargetMode="External"/><Relationship Id="rId4" Type="http://schemas.openxmlformats.org/officeDocument/2006/relationships/hyperlink" Target="http://dcl.slis.indiana.edu/teibp/" TargetMode="External"/><Relationship Id="rId1" Type="http://schemas.openxmlformats.org/officeDocument/2006/relationships/slideLayout" Target="../slideLayouts/slideLayout2.xml"/><Relationship Id="rId2" Type="http://schemas.openxmlformats.org/officeDocument/2006/relationships/hyperlink" Target="http://brandeisspecialcollections.blogspot.com/2009/09/joseph-hellers-catch-22-manuscript-and.htm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file://localhost/Users/jmu/Desktop/Heller.MSS/Heller.MS.p5all.html" TargetMode="External"/><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rotunda.upress.virginia.edu/melville/viewer.xqy?0-0-1-0" TargetMode="External"/><Relationship Id="rId3" Type="http://schemas.openxmlformats.org/officeDocument/2006/relationships/hyperlink" Target="http://juxtacommons.org/home/inde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TBA	:</a:t>
            </a:r>
            <a:br>
              <a:rPr lang="en-US" dirty="0" smtClean="0"/>
            </a:br>
            <a:r>
              <a:rPr lang="en-US" dirty="0" smtClean="0"/>
              <a:t>Teaching by Audience</a:t>
            </a:r>
            <a:br>
              <a:rPr lang="en-US" dirty="0" smtClean="0"/>
            </a:br>
            <a:endParaRPr lang="en-US" dirty="0"/>
          </a:p>
        </p:txBody>
      </p:sp>
      <p:sp>
        <p:nvSpPr>
          <p:cNvPr id="3" name="Subtitle 2"/>
          <p:cNvSpPr>
            <a:spLocks noGrp="1"/>
          </p:cNvSpPr>
          <p:nvPr>
            <p:ph type="subTitle" idx="1"/>
          </p:nvPr>
        </p:nvSpPr>
        <p:spPr/>
        <p:txBody>
          <a:bodyPr/>
          <a:lstStyle/>
          <a:p>
            <a:r>
              <a:rPr lang="en-US" dirty="0" smtClean="0"/>
              <a:t>John Unsworth</a:t>
            </a:r>
          </a:p>
          <a:p>
            <a:r>
              <a:rPr lang="en-US" dirty="0" smtClean="0"/>
              <a:t>UC Boulder</a:t>
            </a:r>
          </a:p>
          <a:p>
            <a:r>
              <a:rPr lang="en-US" dirty="0" smtClean="0"/>
              <a:t>August 2013</a:t>
            </a:r>
            <a:endParaRPr lang="en-US" dirty="0"/>
          </a:p>
        </p:txBody>
      </p:sp>
    </p:spTree>
    <p:extLst>
      <p:ext uri="{BB962C8B-B14F-4D97-AF65-F5344CB8AC3E}">
        <p14:creationId xmlns:p14="http://schemas.microsoft.com/office/powerpoint/2010/main" val="311850864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Text-mining</a:t>
            </a:r>
            <a:endParaRPr lang="en-US" dirty="0"/>
          </a:p>
        </p:txBody>
      </p:sp>
      <p:sp>
        <p:nvSpPr>
          <p:cNvPr id="3" name="Content Placeholder 2"/>
          <p:cNvSpPr>
            <a:spLocks noGrp="1"/>
          </p:cNvSpPr>
          <p:nvPr>
            <p:ph idx="1"/>
          </p:nvPr>
        </p:nvSpPr>
        <p:spPr>
          <a:xfrm>
            <a:off x="457200" y="1981200"/>
            <a:ext cx="8229600" cy="4495800"/>
          </a:xfrm>
        </p:spPr>
        <p:txBody>
          <a:bodyPr/>
          <a:lstStyle/>
          <a:p>
            <a:r>
              <a:rPr lang="en-US" dirty="0" smtClean="0"/>
              <a:t>Understanding statistics is increasingly important for certain kinds of digital humanities work.  </a:t>
            </a:r>
          </a:p>
          <a:p>
            <a:r>
              <a:rPr lang="en-US" dirty="0" smtClean="0">
                <a:hlinkClick r:id="rId2"/>
              </a:rPr>
              <a:t>Ted Underwood’s blog </a:t>
            </a:r>
            <a:r>
              <a:rPr lang="en-US" dirty="0" smtClean="0"/>
              <a:t>is excellent at explaining key statistical concepts in plain language, for an audience of humanists</a:t>
            </a:r>
          </a:p>
          <a:p>
            <a:r>
              <a:rPr lang="en-US" dirty="0" err="1" smtClean="0">
                <a:hlinkClick r:id="rId3"/>
              </a:rPr>
              <a:t>Voyant</a:t>
            </a:r>
            <a:r>
              <a:rPr lang="en-US" dirty="0" smtClean="0"/>
              <a:t> is a great tool for student experimentation</a:t>
            </a:r>
          </a:p>
          <a:p>
            <a:r>
              <a:rPr lang="en-US" dirty="0" smtClean="0"/>
              <a:t>Examples: </a:t>
            </a:r>
            <a:r>
              <a:rPr lang="en-US" dirty="0" err="1" smtClean="0">
                <a:hlinkClick r:id="rId4"/>
              </a:rPr>
              <a:t>Voyant</a:t>
            </a:r>
            <a:r>
              <a:rPr lang="en-US" dirty="0" smtClean="0">
                <a:hlinkClick r:id="rId4"/>
              </a:rPr>
              <a:t> and Post-Apocalyptic Cities</a:t>
            </a:r>
            <a:endParaRPr lang="en-US" dirty="0"/>
          </a:p>
        </p:txBody>
      </p:sp>
    </p:spTree>
    <p:extLst>
      <p:ext uri="{BB962C8B-B14F-4D97-AF65-F5344CB8AC3E}">
        <p14:creationId xmlns:p14="http://schemas.microsoft.com/office/powerpoint/2010/main" val="163034685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with Visual Materials</a:t>
            </a:r>
            <a:endParaRPr lang="en-US" dirty="0"/>
          </a:p>
        </p:txBody>
      </p:sp>
      <p:sp>
        <p:nvSpPr>
          <p:cNvPr id="3" name="Content Placeholder 2"/>
          <p:cNvSpPr>
            <a:spLocks noGrp="1"/>
          </p:cNvSpPr>
          <p:nvPr>
            <p:ph idx="1"/>
          </p:nvPr>
        </p:nvSpPr>
        <p:spPr>
          <a:xfrm>
            <a:off x="457200" y="1981200"/>
            <a:ext cx="8229600" cy="4495800"/>
          </a:xfrm>
        </p:spPr>
        <p:txBody>
          <a:bodyPr/>
          <a:lstStyle/>
          <a:p>
            <a:r>
              <a:rPr lang="en-US" dirty="0" err="1" smtClean="0">
                <a:hlinkClick r:id="rId2"/>
              </a:rPr>
              <a:t>Omeka</a:t>
            </a:r>
            <a:r>
              <a:rPr lang="en-US" dirty="0" smtClean="0"/>
              <a:t> exhibits offer an opportunity to introduce concepts including </a:t>
            </a:r>
          </a:p>
          <a:p>
            <a:pPr lvl="1"/>
            <a:r>
              <a:rPr lang="en-US" dirty="0" smtClean="0"/>
              <a:t>Descriptive metadata (items)</a:t>
            </a:r>
          </a:p>
          <a:p>
            <a:pPr lvl="1"/>
            <a:r>
              <a:rPr lang="en-US" dirty="0" smtClean="0"/>
              <a:t>Data models at the record level</a:t>
            </a:r>
          </a:p>
          <a:p>
            <a:pPr lvl="1"/>
            <a:r>
              <a:rPr lang="en-US" dirty="0" smtClean="0"/>
              <a:t>Administrative metadata (collections)</a:t>
            </a:r>
          </a:p>
          <a:p>
            <a:pPr lvl="1"/>
            <a:r>
              <a:rPr lang="en-US" dirty="0" smtClean="0"/>
              <a:t>Contextualization and its discontents</a:t>
            </a:r>
            <a:endParaRPr lang="en-US" dirty="0"/>
          </a:p>
          <a:p>
            <a:pPr marL="0" indent="0">
              <a:buNone/>
            </a:pPr>
            <a:r>
              <a:rPr lang="en-US" dirty="0" smtClean="0"/>
              <a:t>Example: </a:t>
            </a:r>
          </a:p>
          <a:p>
            <a:r>
              <a:rPr lang="en-US" dirty="0" smtClean="0">
                <a:hlinkClick r:id="rId3"/>
              </a:rPr>
              <a:t>Use </a:t>
            </a:r>
            <a:r>
              <a:rPr lang="en-US" dirty="0" err="1" smtClean="0">
                <a:hlinkClick r:id="rId3"/>
              </a:rPr>
              <a:t>Omeka</a:t>
            </a:r>
            <a:r>
              <a:rPr lang="en-US" dirty="0" smtClean="0">
                <a:hlinkClick r:id="rId3"/>
              </a:rPr>
              <a:t> in your class</a:t>
            </a:r>
            <a:endParaRPr lang="en-US" dirty="0" smtClean="0"/>
          </a:p>
          <a:p>
            <a:r>
              <a:rPr lang="en-US" dirty="0" smtClean="0">
                <a:hlinkClick r:id="rId4"/>
              </a:rPr>
              <a:t>Ryan Cordell’s </a:t>
            </a:r>
            <a:r>
              <a:rPr lang="en-US" dirty="0" err="1" smtClean="0">
                <a:hlinkClick r:id="rId4"/>
              </a:rPr>
              <a:t>Norbertine</a:t>
            </a:r>
            <a:r>
              <a:rPr lang="en-US" dirty="0" smtClean="0">
                <a:hlinkClick r:id="rId4"/>
              </a:rPr>
              <a:t> class project</a:t>
            </a:r>
            <a:endParaRPr lang="en-US" dirty="0" smtClean="0"/>
          </a:p>
        </p:txBody>
      </p:sp>
    </p:spTree>
    <p:extLst>
      <p:ext uri="{BB962C8B-B14F-4D97-AF65-F5344CB8AC3E}">
        <p14:creationId xmlns:p14="http://schemas.microsoft.com/office/powerpoint/2010/main" val="37306270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with Maps</a:t>
            </a:r>
            <a:endParaRPr lang="en-US" dirty="0"/>
          </a:p>
        </p:txBody>
      </p:sp>
      <p:sp>
        <p:nvSpPr>
          <p:cNvPr id="3" name="Content Placeholder 2"/>
          <p:cNvSpPr>
            <a:spLocks noGrp="1"/>
          </p:cNvSpPr>
          <p:nvPr>
            <p:ph idx="1"/>
          </p:nvPr>
        </p:nvSpPr>
        <p:spPr/>
        <p:txBody>
          <a:bodyPr/>
          <a:lstStyle/>
          <a:p>
            <a:r>
              <a:rPr lang="en-US" dirty="0" err="1" smtClean="0"/>
              <a:t>Neatline</a:t>
            </a:r>
            <a:r>
              <a:rPr lang="en-US" dirty="0" smtClean="0"/>
              <a:t>, built on top of </a:t>
            </a:r>
            <a:r>
              <a:rPr lang="en-US" dirty="0" err="1" smtClean="0"/>
              <a:t>Omeka</a:t>
            </a:r>
            <a:r>
              <a:rPr lang="en-US" dirty="0" smtClean="0"/>
              <a:t>, offers a relatively easy way to mount exhibitions that include maps and other geo-referenced images.  It also introduces the concept of layers, which is foundational in GIS. </a:t>
            </a:r>
          </a:p>
          <a:p>
            <a:r>
              <a:rPr lang="en-US" dirty="0" smtClean="0"/>
              <a:t>Example: </a:t>
            </a:r>
            <a:r>
              <a:rPr lang="en-US" dirty="0" smtClean="0">
                <a:hlinkClick r:id="rId2"/>
              </a:rPr>
              <a:t>The Battle of Chancellorsville</a:t>
            </a:r>
            <a:endParaRPr lang="en-US" dirty="0" smtClean="0"/>
          </a:p>
        </p:txBody>
      </p:sp>
    </p:spTree>
    <p:extLst>
      <p:ext uri="{BB962C8B-B14F-4D97-AF65-F5344CB8AC3E}">
        <p14:creationId xmlns:p14="http://schemas.microsoft.com/office/powerpoint/2010/main" val="338611863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 vs. Item</a:t>
            </a:r>
            <a:endParaRPr lang="en-US" dirty="0"/>
          </a:p>
        </p:txBody>
      </p:sp>
      <p:sp>
        <p:nvSpPr>
          <p:cNvPr id="3" name="Content Placeholder 2"/>
          <p:cNvSpPr>
            <a:spLocks noGrp="1"/>
          </p:cNvSpPr>
          <p:nvPr>
            <p:ph idx="1"/>
          </p:nvPr>
        </p:nvSpPr>
        <p:spPr/>
        <p:txBody>
          <a:bodyPr/>
          <a:lstStyle/>
          <a:p>
            <a:r>
              <a:rPr lang="en-US" dirty="0" err="1" smtClean="0"/>
              <a:t>Neatline’s</a:t>
            </a:r>
            <a:r>
              <a:rPr lang="en-US" dirty="0" smtClean="0"/>
              <a:t> conceptual relationship to </a:t>
            </a:r>
            <a:r>
              <a:rPr lang="en-US" dirty="0" err="1" smtClean="0"/>
              <a:t>Omeka</a:t>
            </a:r>
            <a:r>
              <a:rPr lang="en-US" dirty="0" smtClean="0"/>
              <a:t> also offers some interesting opportunities for discussing different ideas of records, items, and objects.</a:t>
            </a:r>
          </a:p>
          <a:p>
            <a:r>
              <a:rPr lang="en-US" dirty="0" smtClean="0"/>
              <a:t>Example: </a:t>
            </a:r>
            <a:r>
              <a:rPr lang="en-US" dirty="0" err="1" smtClean="0"/>
              <a:t>Neatline</a:t>
            </a:r>
            <a:r>
              <a:rPr lang="en-US" dirty="0" smtClean="0"/>
              <a:t> documentation, </a:t>
            </a:r>
            <a:r>
              <a:rPr lang="en-US" dirty="0" smtClean="0">
                <a:hlinkClick r:id="rId2"/>
              </a:rPr>
              <a:t>“Records Overview”</a:t>
            </a:r>
            <a:endParaRPr lang="en-US" dirty="0" smtClean="0"/>
          </a:p>
          <a:p>
            <a:r>
              <a:rPr lang="en-US" dirty="0" smtClean="0">
                <a:hlinkClick r:id="rId3"/>
              </a:rPr>
              <a:t>Hosting options</a:t>
            </a:r>
            <a:r>
              <a:rPr lang="en-US" dirty="0" smtClean="0"/>
              <a:t> make this one pretty easy to pick up and work with, though you can download and install the software for free.</a:t>
            </a:r>
            <a:endParaRPr lang="en-US" dirty="0"/>
          </a:p>
        </p:txBody>
      </p:sp>
    </p:spTree>
    <p:extLst>
      <p:ext uri="{BB962C8B-B14F-4D97-AF65-F5344CB8AC3E}">
        <p14:creationId xmlns:p14="http://schemas.microsoft.com/office/powerpoint/2010/main" val="981231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 Next?</a:t>
            </a:r>
            <a:endParaRPr lang="en-US" dirty="0"/>
          </a:p>
        </p:txBody>
      </p:sp>
      <p:sp>
        <p:nvSpPr>
          <p:cNvPr id="3" name="Content Placeholder 2"/>
          <p:cNvSpPr>
            <a:spLocks noGrp="1"/>
          </p:cNvSpPr>
          <p:nvPr>
            <p:ph idx="1"/>
          </p:nvPr>
        </p:nvSpPr>
        <p:spPr/>
        <p:txBody>
          <a:bodyPr/>
          <a:lstStyle/>
          <a:p>
            <a:r>
              <a:rPr lang="en-US" dirty="0" smtClean="0"/>
              <a:t>If this is what teaching DH looks like in the present, what’s the future look like? </a:t>
            </a:r>
          </a:p>
          <a:p>
            <a:pPr lvl="1"/>
            <a:r>
              <a:rPr lang="en-US" dirty="0" smtClean="0"/>
              <a:t>Access to larger collections and more robust tools (</a:t>
            </a:r>
            <a:r>
              <a:rPr lang="en-US" dirty="0" smtClean="0">
                <a:hlinkClick r:id="rId2"/>
              </a:rPr>
              <a:t>HTRC</a:t>
            </a:r>
            <a:r>
              <a:rPr lang="en-US" dirty="0" smtClean="0"/>
              <a:t>) </a:t>
            </a:r>
          </a:p>
          <a:p>
            <a:pPr lvl="1"/>
            <a:r>
              <a:rPr lang="en-US" dirty="0" smtClean="0"/>
              <a:t>More math, but also more diverse sets of interests, methods, backgrounds: see Tara </a:t>
            </a:r>
            <a:r>
              <a:rPr lang="en-US" dirty="0" err="1" smtClean="0"/>
              <a:t>McPherson</a:t>
            </a:r>
            <a:r>
              <a:rPr lang="en-US" dirty="0" err="1" smtClean="0">
                <a:hlinkClick r:id="rId3"/>
              </a:rPr>
              <a:t>Why</a:t>
            </a:r>
            <a:r>
              <a:rPr lang="en-US" dirty="0" smtClean="0">
                <a:hlinkClick r:id="rId3"/>
              </a:rPr>
              <a:t> are the digital humanities so white?</a:t>
            </a:r>
            <a:r>
              <a:rPr lang="en-US" dirty="0" smtClean="0"/>
              <a:t>”</a:t>
            </a:r>
          </a:p>
          <a:p>
            <a:pPr lvl="1"/>
            <a:r>
              <a:rPr lang="en-US" dirty="0" smtClean="0">
                <a:hlinkClick r:id="rId4"/>
              </a:rPr>
              <a:t>“Hopeful Monsters</a:t>
            </a:r>
            <a:r>
              <a:rPr lang="en-US" dirty="0" smtClean="0"/>
              <a:t>” (Kari Kraus): A future-oriented humanities</a:t>
            </a:r>
          </a:p>
          <a:p>
            <a:endParaRPr lang="en-US" dirty="0" smtClean="0"/>
          </a:p>
          <a:p>
            <a:endParaRPr lang="en-US" dirty="0" smtClean="0"/>
          </a:p>
          <a:p>
            <a:endParaRPr lang="en-US" dirty="0"/>
          </a:p>
        </p:txBody>
      </p:sp>
    </p:spTree>
    <p:extLst>
      <p:ext uri="{BB962C8B-B14F-4D97-AF65-F5344CB8AC3E}">
        <p14:creationId xmlns:p14="http://schemas.microsoft.com/office/powerpoint/2010/main" val="202507632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Teaching</a:t>
            </a:r>
            <a:endParaRPr lang="en-US" dirty="0"/>
          </a:p>
        </p:txBody>
      </p:sp>
      <p:sp>
        <p:nvSpPr>
          <p:cNvPr id="3" name="Content Placeholder 2"/>
          <p:cNvSpPr>
            <a:spLocks noGrp="1"/>
          </p:cNvSpPr>
          <p:nvPr>
            <p:ph idx="1"/>
          </p:nvPr>
        </p:nvSpPr>
        <p:spPr/>
        <p:txBody>
          <a:bodyPr/>
          <a:lstStyle/>
          <a:p>
            <a:r>
              <a:rPr lang="en-US" dirty="0" smtClean="0"/>
              <a:t>My bit of the “future of digital humanities in higher education” is about teaching, the T in my TBA.  And I bet you thought I just hadn’t come up with a title. </a:t>
            </a:r>
          </a:p>
          <a:p>
            <a:r>
              <a:rPr lang="en-US" dirty="0" smtClean="0"/>
              <a:t>These brief remarks are meant to introduce some topics for discussion, in the area of teaching, as it affect and is affected by digital humanities. But I begin with learning.</a:t>
            </a:r>
          </a:p>
          <a:p>
            <a:endParaRPr lang="en-US" dirty="0" smtClean="0"/>
          </a:p>
          <a:p>
            <a:endParaRPr lang="en-US" dirty="0"/>
          </a:p>
        </p:txBody>
      </p:sp>
    </p:spTree>
    <p:extLst>
      <p:ext uri="{BB962C8B-B14F-4D97-AF65-F5344CB8AC3E}">
        <p14:creationId xmlns:p14="http://schemas.microsoft.com/office/powerpoint/2010/main" val="248617160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Audience</a:t>
            </a:r>
            <a:endParaRPr lang="en-US" dirty="0"/>
          </a:p>
        </p:txBody>
      </p:sp>
      <p:sp>
        <p:nvSpPr>
          <p:cNvPr id="3" name="Content Placeholder 2"/>
          <p:cNvSpPr>
            <a:spLocks noGrp="1"/>
          </p:cNvSpPr>
          <p:nvPr>
            <p:ph idx="1"/>
          </p:nvPr>
        </p:nvSpPr>
        <p:spPr/>
        <p:txBody>
          <a:bodyPr/>
          <a:lstStyle/>
          <a:p>
            <a:r>
              <a:rPr lang="en-US" dirty="0" smtClean="0"/>
              <a:t>I’ll start by offering a general observation that arises from my experience using digital humanities methods in teaching: students work differently when they have a real audience.  Even graduate students often have relatively little experience writing for an audience, though DH has helped to change that, in various ways.  </a:t>
            </a:r>
          </a:p>
          <a:p>
            <a:pPr marL="0" indent="0">
              <a:buNone/>
            </a:pPr>
            <a:endParaRPr lang="en-US" dirty="0" smtClean="0"/>
          </a:p>
        </p:txBody>
      </p:sp>
    </p:spTree>
    <p:extLst>
      <p:ext uri="{BB962C8B-B14F-4D97-AF65-F5344CB8AC3E}">
        <p14:creationId xmlns:p14="http://schemas.microsoft.com/office/powerpoint/2010/main" val="421754057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TBA and Students</a:t>
            </a:r>
            <a:endParaRPr lang="en-US" dirty="0"/>
          </a:p>
        </p:txBody>
      </p:sp>
      <p:sp>
        <p:nvSpPr>
          <p:cNvPr id="3" name="Content Placeholder 2"/>
          <p:cNvSpPr>
            <a:spLocks noGrp="1"/>
          </p:cNvSpPr>
          <p:nvPr>
            <p:ph idx="1"/>
          </p:nvPr>
        </p:nvSpPr>
        <p:spPr/>
        <p:txBody>
          <a:bodyPr/>
          <a:lstStyle/>
          <a:p>
            <a:r>
              <a:rPr lang="en-US" dirty="0" smtClean="0"/>
              <a:t>Open digital content and social media provide </a:t>
            </a:r>
            <a:r>
              <a:rPr lang="en-US" dirty="0" smtClean="0"/>
              <a:t>great opportunities </a:t>
            </a:r>
            <a:r>
              <a:rPr lang="en-US" dirty="0" smtClean="0"/>
              <a:t>for students to communicate with real audiences: this is a very important and often overlooked benefit of teaching online, or designing student work to be presented online.  </a:t>
            </a:r>
            <a:r>
              <a:rPr lang="en-US" dirty="0" smtClean="0"/>
              <a:t>FERPA </a:t>
            </a:r>
            <a:r>
              <a:rPr lang="en-US" dirty="0" smtClean="0"/>
              <a:t>be damned.  </a:t>
            </a:r>
            <a:endParaRPr lang="en-US" dirty="0" smtClean="0"/>
          </a:p>
          <a:p>
            <a:r>
              <a:rPr lang="en-US" dirty="0" smtClean="0"/>
              <a:t>Example: </a:t>
            </a:r>
            <a:r>
              <a:rPr lang="en-US" dirty="0" smtClean="0">
                <a:hlinkClick r:id="rId2"/>
              </a:rPr>
              <a:t>Bestsellers Class</a:t>
            </a:r>
            <a:endParaRPr lang="en-US" dirty="0" smtClean="0"/>
          </a:p>
          <a:p>
            <a:endParaRPr lang="en-US" dirty="0"/>
          </a:p>
        </p:txBody>
      </p:sp>
    </p:spTree>
    <p:extLst>
      <p:ext uri="{BB962C8B-B14F-4D97-AF65-F5344CB8AC3E}">
        <p14:creationId xmlns:p14="http://schemas.microsoft.com/office/powerpoint/2010/main" val="156988661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TBA as the lesson</a:t>
            </a:r>
            <a:endParaRPr lang="en-US" dirty="0"/>
          </a:p>
        </p:txBody>
      </p:sp>
      <p:sp>
        <p:nvSpPr>
          <p:cNvPr id="3" name="Content Placeholder 2"/>
          <p:cNvSpPr>
            <a:spLocks noGrp="1"/>
          </p:cNvSpPr>
          <p:nvPr>
            <p:ph idx="1"/>
          </p:nvPr>
        </p:nvSpPr>
        <p:spPr/>
        <p:txBody>
          <a:bodyPr/>
          <a:lstStyle/>
          <a:p>
            <a:r>
              <a:rPr lang="en-US" dirty="0" smtClean="0"/>
              <a:t>Some of the most important lessons in digital humanities have to do with learning how to elicit from a </a:t>
            </a:r>
            <a:r>
              <a:rPr lang="en-US" dirty="0" smtClean="0"/>
              <a:t>collaborator, or from textual sources, </a:t>
            </a:r>
            <a:r>
              <a:rPr lang="en-US" dirty="0" smtClean="0"/>
              <a:t>an articulation of tacit knowledge.   That’s all about listening to and understanding an </a:t>
            </a:r>
            <a:r>
              <a:rPr lang="en-US" dirty="0" smtClean="0"/>
              <a:t>audience</a:t>
            </a:r>
            <a:r>
              <a:rPr lang="en-US" dirty="0" smtClean="0"/>
              <a:t>—a </a:t>
            </a:r>
            <a:r>
              <a:rPr lang="en-US" dirty="0" smtClean="0"/>
              <a:t>core </a:t>
            </a:r>
            <a:r>
              <a:rPr lang="en-US" dirty="0" smtClean="0"/>
              <a:t>DH skill</a:t>
            </a:r>
            <a:r>
              <a:rPr lang="en-US" dirty="0" smtClean="0"/>
              <a:t>.</a:t>
            </a:r>
            <a:endParaRPr lang="en-US" dirty="0" smtClean="0"/>
          </a:p>
          <a:p>
            <a:r>
              <a:rPr lang="en-US" dirty="0" smtClean="0"/>
              <a:t>Example: </a:t>
            </a:r>
            <a:r>
              <a:rPr lang="en-US" dirty="0" smtClean="0">
                <a:hlinkClick r:id="rId2"/>
              </a:rPr>
              <a:t>evaluating literary text-mining methods</a:t>
            </a:r>
            <a:r>
              <a:rPr lang="en-US" dirty="0" smtClean="0"/>
              <a:t> (</a:t>
            </a:r>
            <a:r>
              <a:rPr lang="en-US" dirty="0" err="1" smtClean="0"/>
              <a:t>Bei</a:t>
            </a:r>
            <a:r>
              <a:rPr lang="en-US" dirty="0" smtClean="0"/>
              <a:t> Yu)</a:t>
            </a:r>
          </a:p>
          <a:p>
            <a:endParaRPr lang="en-US" dirty="0" smtClean="0"/>
          </a:p>
        </p:txBody>
      </p:sp>
    </p:spTree>
    <p:extLst>
      <p:ext uri="{BB962C8B-B14F-4D97-AF65-F5344CB8AC3E}">
        <p14:creationId xmlns:p14="http://schemas.microsoft.com/office/powerpoint/2010/main" val="149270088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066800"/>
            <a:ext cx="8991600" cy="5638800"/>
          </a:xfrm>
        </p:spPr>
        <p:txBody>
          <a:bodyPr/>
          <a:lstStyle/>
          <a:p>
            <a:pPr marL="0" indent="0">
              <a:buNone/>
            </a:pPr>
            <a:r>
              <a:rPr lang="en-US" b="1" dirty="0"/>
              <a:t>C</a:t>
            </a:r>
            <a:r>
              <a:rPr lang="en-US" b="1" dirty="0" smtClean="0">
                <a:solidFill>
                  <a:schemeClr val="tx1"/>
                </a:solidFill>
              </a:rPr>
              <a:t>omparative </a:t>
            </a:r>
            <a:r>
              <a:rPr lang="en-US" b="1" dirty="0">
                <a:solidFill>
                  <a:schemeClr val="tx1"/>
                </a:solidFill>
              </a:rPr>
              <a:t>vocabulary analysis: KDD'01-05 conference paper abstracts and </a:t>
            </a:r>
            <a:r>
              <a:rPr lang="en-US" b="1" dirty="0" smtClean="0">
                <a:solidFill>
                  <a:schemeClr val="tx1"/>
                </a:solidFill>
              </a:rPr>
              <a:t>MUSE</a:t>
            </a:r>
            <a:endParaRPr lang="en-US" b="1" dirty="0">
              <a:solidFill>
                <a:schemeClr val="tx1"/>
              </a:solidFill>
            </a:endParaRPr>
          </a:p>
          <a:p>
            <a:pPr marL="0" indent="0">
              <a:buNone/>
            </a:pPr>
            <a:r>
              <a:rPr lang="en-US" dirty="0" smtClean="0">
                <a:solidFill>
                  <a:schemeClr val="tx1"/>
                </a:solidFill>
                <a:latin typeface="+mn-lt"/>
                <a:ea typeface="+mn-ea"/>
                <a:cs typeface="+mn-cs"/>
              </a:rPr>
              <a:t>“I </a:t>
            </a:r>
            <a:r>
              <a:rPr lang="en-US" dirty="0">
                <a:solidFill>
                  <a:schemeClr val="tx1"/>
                </a:solidFill>
                <a:latin typeface="+mn-lt"/>
                <a:ea typeface="+mn-ea"/>
                <a:cs typeface="+mn-cs"/>
              </a:rPr>
              <a:t>examined the use of data mining keywords in the critical literature, like "</a:t>
            </a:r>
            <a:r>
              <a:rPr lang="en-US" dirty="0" smtClean="0">
                <a:solidFill>
                  <a:schemeClr val="tx1"/>
                </a:solidFill>
                <a:latin typeface="+mn-lt"/>
                <a:ea typeface="+mn-ea"/>
                <a:cs typeface="+mn-cs"/>
              </a:rPr>
              <a:t>model,” </a:t>
            </a:r>
            <a:r>
              <a:rPr lang="en-US" dirty="0">
                <a:solidFill>
                  <a:schemeClr val="tx1"/>
                </a:solidFill>
                <a:latin typeface="+mn-lt"/>
                <a:ea typeface="+mn-ea"/>
                <a:cs typeface="+mn-cs"/>
              </a:rPr>
              <a:t>"</a:t>
            </a:r>
            <a:r>
              <a:rPr lang="en-US" dirty="0" smtClean="0">
                <a:solidFill>
                  <a:schemeClr val="tx1"/>
                </a:solidFill>
                <a:latin typeface="+mn-lt"/>
                <a:ea typeface="+mn-ea"/>
                <a:cs typeface="+mn-cs"/>
              </a:rPr>
              <a:t>pattern,” </a:t>
            </a:r>
            <a:r>
              <a:rPr lang="en-US" dirty="0">
                <a:solidFill>
                  <a:schemeClr val="tx1"/>
                </a:solidFill>
                <a:latin typeface="+mn-lt"/>
                <a:ea typeface="+mn-ea"/>
                <a:cs typeface="+mn-cs"/>
              </a:rPr>
              <a:t>"</a:t>
            </a:r>
            <a:r>
              <a:rPr lang="en-US" dirty="0" smtClean="0">
                <a:solidFill>
                  <a:schemeClr val="tx1"/>
                </a:solidFill>
                <a:latin typeface="+mn-lt"/>
                <a:ea typeface="+mn-ea"/>
                <a:cs typeface="+mn-cs"/>
              </a:rPr>
              <a:t>association,” "correlation” </a:t>
            </a:r>
            <a:r>
              <a:rPr lang="en-US" dirty="0">
                <a:solidFill>
                  <a:schemeClr val="tx1"/>
                </a:solidFill>
                <a:latin typeface="+mn-lt"/>
                <a:ea typeface="+mn-ea"/>
                <a:cs typeface="+mn-cs"/>
              </a:rPr>
              <a:t>etc. </a:t>
            </a:r>
            <a:r>
              <a:rPr lang="en-US" dirty="0" smtClean="0">
                <a:solidFill>
                  <a:schemeClr val="tx1"/>
                </a:solidFill>
                <a:latin typeface="+mn-lt"/>
                <a:ea typeface="+mn-ea"/>
                <a:cs typeface="+mn-cs"/>
              </a:rPr>
              <a:t>I'm </a:t>
            </a:r>
            <a:r>
              <a:rPr lang="en-US" dirty="0">
                <a:solidFill>
                  <a:schemeClr val="tx1"/>
                </a:solidFill>
                <a:latin typeface="+mn-lt"/>
                <a:ea typeface="+mn-ea"/>
                <a:cs typeface="+mn-cs"/>
              </a:rPr>
              <a:t>surprised to find that literary scholars used as many models, patterns, and associations as, if not more than, computer scientists. So  it looks to me the literary scholars are doing similar data mining things, except the basic elements are changed from numbers/symbols to humanistic elements like character, identity, language, social </a:t>
            </a:r>
            <a:r>
              <a:rPr lang="en-US" dirty="0" smtClean="0">
                <a:solidFill>
                  <a:schemeClr val="tx1"/>
                </a:solidFill>
                <a:latin typeface="+mn-lt"/>
                <a:ea typeface="+mn-ea"/>
                <a:cs typeface="+mn-cs"/>
              </a:rPr>
              <a:t>phenomena</a:t>
            </a:r>
            <a:r>
              <a:rPr lang="en-US" dirty="0">
                <a:solidFill>
                  <a:schemeClr val="tx1"/>
                </a:solidFill>
                <a:latin typeface="+mn-lt"/>
                <a:ea typeface="+mn-ea"/>
                <a:cs typeface="+mn-cs"/>
              </a:rPr>
              <a:t>, etc</a:t>
            </a:r>
            <a:r>
              <a:rPr lang="en-US" dirty="0" smtClean="0">
                <a:solidFill>
                  <a:schemeClr val="tx1"/>
                </a:solidFill>
                <a:latin typeface="+mn-lt"/>
                <a:ea typeface="+mn-ea"/>
                <a:cs typeface="+mn-cs"/>
              </a:rPr>
              <a:t>.”   (</a:t>
            </a:r>
            <a:r>
              <a:rPr lang="en-US" dirty="0" err="1" smtClean="0">
                <a:solidFill>
                  <a:schemeClr val="tx1"/>
                </a:solidFill>
                <a:latin typeface="+mn-lt"/>
                <a:ea typeface="+mn-ea"/>
                <a:cs typeface="+mn-cs"/>
              </a:rPr>
              <a:t>Bei</a:t>
            </a:r>
            <a:r>
              <a:rPr lang="en-US" dirty="0" smtClean="0">
                <a:solidFill>
                  <a:schemeClr val="tx1"/>
                </a:solidFill>
                <a:latin typeface="+mn-lt"/>
                <a:ea typeface="+mn-ea"/>
                <a:cs typeface="+mn-cs"/>
              </a:rPr>
              <a:t> Yu, email message to JMU)</a:t>
            </a:r>
            <a:endParaRPr lang="en-US" dirty="0"/>
          </a:p>
        </p:txBody>
      </p:sp>
    </p:spTree>
    <p:extLst>
      <p:ext uri="{BB962C8B-B14F-4D97-AF65-F5344CB8AC3E}">
        <p14:creationId xmlns:p14="http://schemas.microsoft.com/office/powerpoint/2010/main" val="142714312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Blobs, Abstractions</a:t>
            </a:r>
            <a:endParaRPr lang="en-US" dirty="0"/>
          </a:p>
        </p:txBody>
      </p:sp>
      <p:sp>
        <p:nvSpPr>
          <p:cNvPr id="3" name="Content Placeholder 2"/>
          <p:cNvSpPr>
            <a:spLocks noGrp="1"/>
          </p:cNvSpPr>
          <p:nvPr>
            <p:ph idx="1"/>
          </p:nvPr>
        </p:nvSpPr>
        <p:spPr>
          <a:xfrm>
            <a:off x="457200" y="1752600"/>
            <a:ext cx="8229600" cy="4800600"/>
          </a:xfrm>
        </p:spPr>
        <p:txBody>
          <a:bodyPr/>
          <a:lstStyle/>
          <a:p>
            <a:r>
              <a:rPr lang="en-US" dirty="0" smtClean="0"/>
              <a:t>Tools offer </a:t>
            </a:r>
            <a:r>
              <a:rPr lang="en-US" dirty="0" smtClean="0"/>
              <a:t>interesting </a:t>
            </a:r>
            <a:r>
              <a:rPr lang="en-US" dirty="0" smtClean="0"/>
              <a:t>teaching opportunities, from blobs vs. data models to </a:t>
            </a:r>
            <a:r>
              <a:rPr lang="en-US" dirty="0" smtClean="0"/>
              <a:t>critical code studies, </a:t>
            </a:r>
            <a:r>
              <a:rPr lang="en-US" dirty="0" smtClean="0"/>
              <a:t>with lots of stops in between. </a:t>
            </a:r>
            <a:endParaRPr lang="en-US" dirty="0" smtClean="0"/>
          </a:p>
          <a:p>
            <a:r>
              <a:rPr lang="en-US" dirty="0" smtClean="0"/>
              <a:t>Tools also offer a view into evolving software idioms, from installable code to sandboxes to web services.</a:t>
            </a:r>
          </a:p>
          <a:p>
            <a:r>
              <a:rPr lang="en-US" dirty="0" smtClean="0"/>
              <a:t>Example: Heller Markup exercise, using</a:t>
            </a:r>
          </a:p>
          <a:p>
            <a:pPr lvl="1"/>
            <a:r>
              <a:rPr lang="en-US" dirty="0" smtClean="0">
                <a:hlinkClick r:id="rId2"/>
              </a:rPr>
              <a:t>Special Collections</a:t>
            </a:r>
            <a:endParaRPr lang="en-US" dirty="0" smtClean="0"/>
          </a:p>
          <a:p>
            <a:pPr lvl="1"/>
            <a:r>
              <a:rPr lang="en-US" dirty="0" smtClean="0">
                <a:hlinkClick r:id="rId3"/>
              </a:rPr>
              <a:t>Oxygen</a:t>
            </a:r>
            <a:endParaRPr lang="en-US" dirty="0" smtClean="0"/>
          </a:p>
          <a:p>
            <a:pPr lvl="1"/>
            <a:r>
              <a:rPr lang="en-US" dirty="0" smtClean="0">
                <a:hlinkClick r:id="rId4"/>
              </a:rPr>
              <a:t>TEI Boilerplate</a:t>
            </a:r>
            <a:endParaRPr lang="en-US" dirty="0" smtClean="0"/>
          </a:p>
        </p:txBody>
      </p:sp>
    </p:spTree>
    <p:extLst>
      <p:ext uri="{BB962C8B-B14F-4D97-AF65-F5344CB8AC3E}">
        <p14:creationId xmlns:p14="http://schemas.microsoft.com/office/powerpoint/2010/main" val="237451525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1219200"/>
            <a:ext cx="3008313" cy="762000"/>
          </a:xfrm>
        </p:spPr>
        <p:txBody>
          <a:bodyPr/>
          <a:lstStyle/>
          <a:p>
            <a:r>
              <a:rPr lang="en-US" dirty="0" smtClean="0"/>
              <a:t>Catch 22, chapter 39: “General </a:t>
            </a:r>
            <a:r>
              <a:rPr lang="en-US" dirty="0" err="1" smtClean="0"/>
              <a:t>Scheisskopf</a:t>
            </a:r>
            <a:endParaRPr lang="en-US" dirty="0"/>
          </a:p>
        </p:txBody>
      </p:sp>
      <p:pic>
        <p:nvPicPr>
          <p:cNvPr id="7" name="Content Placeholder 6" descr="page2.jpg">
            <a:hlinkClick r:id="rId2" action="ppaction://hlinkfile"/>
          </p:cNvPr>
          <p:cNvPicPr>
            <a:picLocks noGrp="1" noChangeAspect="1"/>
          </p:cNvPicPr>
          <p:nvPr>
            <p:ph idx="1"/>
          </p:nvPr>
        </p:nvPicPr>
        <p:blipFill>
          <a:blip r:embed="rId3">
            <a:extLst>
              <a:ext uri="{28A0092B-C50C-407E-A947-70E740481C1C}">
                <a14:useLocalDpi xmlns:a14="http://schemas.microsoft.com/office/drawing/2010/main" val="0"/>
              </a:ext>
            </a:extLst>
          </a:blip>
          <a:srcRect t="10888" b="10888"/>
          <a:stretch>
            <a:fillRect/>
          </a:stretch>
        </p:blipFill>
        <p:spPr>
          <a:xfrm>
            <a:off x="4200116" y="1066800"/>
            <a:ext cx="4791484" cy="5486399"/>
          </a:xfrm>
        </p:spPr>
      </p:pic>
      <p:sp>
        <p:nvSpPr>
          <p:cNvPr id="9" name="Text Placeholder 8"/>
          <p:cNvSpPr>
            <a:spLocks noGrp="1"/>
          </p:cNvSpPr>
          <p:nvPr>
            <p:ph type="body" sz="half" idx="2"/>
          </p:nvPr>
        </p:nvSpPr>
        <p:spPr>
          <a:xfrm>
            <a:off x="152400" y="2209800"/>
            <a:ext cx="3962400" cy="4419600"/>
          </a:xfrm>
        </p:spPr>
        <p:txBody>
          <a:bodyPr/>
          <a:lstStyle/>
          <a:p>
            <a:r>
              <a:rPr lang="en-US" sz="1800" dirty="0" smtClean="0">
                <a:solidFill>
                  <a:schemeClr val="tx1"/>
                </a:solidFill>
              </a:rPr>
              <a:t>&lt;</a:t>
            </a:r>
            <a:r>
              <a:rPr lang="en-US" sz="1800" dirty="0" err="1">
                <a:solidFill>
                  <a:schemeClr val="tx1"/>
                </a:solidFill>
              </a:rPr>
              <a:t>teiHeader</a:t>
            </a:r>
            <a:r>
              <a:rPr lang="en-US" sz="1800" dirty="0">
                <a:solidFill>
                  <a:schemeClr val="tx1"/>
                </a:solidFill>
              </a:rPr>
              <a:t>&gt;</a:t>
            </a:r>
            <a:br>
              <a:rPr lang="en-US" sz="1800" dirty="0">
                <a:solidFill>
                  <a:schemeClr val="tx1"/>
                </a:solidFill>
              </a:rPr>
            </a:br>
            <a:r>
              <a:rPr lang="en-US" sz="1800" dirty="0">
                <a:solidFill>
                  <a:schemeClr val="tx1"/>
                </a:solidFill>
              </a:rPr>
              <a:t>    &lt;</a:t>
            </a:r>
            <a:r>
              <a:rPr lang="en-US" sz="1800" dirty="0" err="1">
                <a:solidFill>
                  <a:schemeClr val="tx1"/>
                </a:solidFill>
              </a:rPr>
              <a:t>fileDesc</a:t>
            </a:r>
            <a:r>
              <a:rPr lang="en-US" sz="1800" dirty="0">
                <a:solidFill>
                  <a:schemeClr val="tx1"/>
                </a:solidFill>
              </a:rPr>
              <a:t>&gt;</a:t>
            </a:r>
            <a:br>
              <a:rPr lang="en-US" sz="1800" dirty="0">
                <a:solidFill>
                  <a:schemeClr val="tx1"/>
                </a:solidFill>
              </a:rPr>
            </a:br>
            <a:r>
              <a:rPr lang="en-US" sz="1800" dirty="0">
                <a:solidFill>
                  <a:schemeClr val="tx1"/>
                </a:solidFill>
              </a:rPr>
              <a:t>      &lt;</a:t>
            </a:r>
            <a:r>
              <a:rPr lang="en-US" sz="1800" dirty="0" err="1">
                <a:solidFill>
                  <a:schemeClr val="tx1"/>
                </a:solidFill>
              </a:rPr>
              <a:t>titleStmt</a:t>
            </a:r>
            <a:r>
              <a:rPr lang="en-US" sz="1800" dirty="0">
                <a:solidFill>
                  <a:schemeClr val="tx1"/>
                </a:solidFill>
              </a:rPr>
              <a:t>&gt;</a:t>
            </a:r>
            <a:br>
              <a:rPr lang="en-US" sz="1800" dirty="0">
                <a:solidFill>
                  <a:schemeClr val="tx1"/>
                </a:solidFill>
              </a:rPr>
            </a:br>
            <a:r>
              <a:rPr lang="en-US" sz="1800" dirty="0">
                <a:solidFill>
                  <a:schemeClr val="tx1"/>
                </a:solidFill>
              </a:rPr>
              <a:t>        &lt;title&gt;Folder 84: Chapter XXXIX, "General </a:t>
            </a:r>
            <a:r>
              <a:rPr lang="en-US" sz="1800" dirty="0" err="1">
                <a:solidFill>
                  <a:schemeClr val="tx1"/>
                </a:solidFill>
              </a:rPr>
              <a:t>Scheisskopf</a:t>
            </a:r>
            <a:r>
              <a:rPr lang="en-US" sz="1800" dirty="0">
                <a:solidFill>
                  <a:schemeClr val="tx1"/>
                </a:solidFill>
              </a:rPr>
              <a:t>"&lt;/title&gt;</a:t>
            </a:r>
            <a:br>
              <a:rPr lang="en-US" sz="1800" dirty="0">
                <a:solidFill>
                  <a:schemeClr val="tx1"/>
                </a:solidFill>
              </a:rPr>
            </a:br>
            <a:r>
              <a:rPr lang="en-US" sz="1800" dirty="0">
                <a:solidFill>
                  <a:schemeClr val="tx1"/>
                </a:solidFill>
              </a:rPr>
              <a:t>      &lt;/</a:t>
            </a:r>
            <a:r>
              <a:rPr lang="en-US" sz="1800" dirty="0" err="1">
                <a:solidFill>
                  <a:schemeClr val="tx1"/>
                </a:solidFill>
              </a:rPr>
              <a:t>titleStmt</a:t>
            </a:r>
            <a:r>
              <a:rPr lang="en-US" sz="1800" dirty="0">
                <a:solidFill>
                  <a:schemeClr val="tx1"/>
                </a:solidFill>
              </a:rPr>
              <a:t>&gt;</a:t>
            </a:r>
            <a:br>
              <a:rPr lang="en-US" sz="1800" dirty="0">
                <a:solidFill>
                  <a:schemeClr val="tx1"/>
                </a:solidFill>
              </a:rPr>
            </a:br>
            <a:r>
              <a:rPr lang="en-US" sz="1800" dirty="0">
                <a:solidFill>
                  <a:schemeClr val="tx1"/>
                </a:solidFill>
              </a:rPr>
              <a:t>      &lt;</a:t>
            </a:r>
            <a:r>
              <a:rPr lang="en-US" sz="1800" dirty="0" err="1">
                <a:solidFill>
                  <a:schemeClr val="tx1"/>
                </a:solidFill>
              </a:rPr>
              <a:t>publicationStmt</a:t>
            </a:r>
            <a:r>
              <a:rPr lang="en-US" sz="1800" dirty="0">
                <a:solidFill>
                  <a:schemeClr val="tx1"/>
                </a:solidFill>
              </a:rPr>
              <a:t>&gt;</a:t>
            </a:r>
            <a:br>
              <a:rPr lang="en-US" sz="1800" dirty="0">
                <a:solidFill>
                  <a:schemeClr val="tx1"/>
                </a:solidFill>
              </a:rPr>
            </a:br>
            <a:r>
              <a:rPr lang="en-US" sz="1800" dirty="0">
                <a:solidFill>
                  <a:schemeClr val="tx1"/>
                </a:solidFill>
              </a:rPr>
              <a:t>        &lt;p&gt;Handwritten manuscript written by Joseph Heller sometime between 1945 and 1967. Written on college ruled yellow paper.  Minimal damage and wear aside from minor tear on right-hand side of the manuscript.&lt;/p&gt;        </a:t>
            </a:r>
            <a:br>
              <a:rPr lang="en-US" sz="1800" dirty="0">
                <a:solidFill>
                  <a:schemeClr val="tx1"/>
                </a:solidFill>
              </a:rPr>
            </a:br>
            <a:r>
              <a:rPr lang="en-US" sz="1800" dirty="0">
                <a:solidFill>
                  <a:schemeClr val="tx1"/>
                </a:solidFill>
              </a:rPr>
              <a:t>      &lt;/</a:t>
            </a:r>
            <a:r>
              <a:rPr lang="en-US" sz="1800" dirty="0" err="1">
                <a:solidFill>
                  <a:schemeClr val="tx1"/>
                </a:solidFill>
              </a:rPr>
              <a:t>publicationStmt</a:t>
            </a:r>
            <a:r>
              <a:rPr lang="en-US" sz="1800" dirty="0">
                <a:solidFill>
                  <a:schemeClr val="tx1"/>
                </a:solidFill>
              </a:rPr>
              <a:t>&gt;</a:t>
            </a:r>
            <a:br>
              <a:rPr lang="en-US" sz="1800" dirty="0">
                <a:solidFill>
                  <a:schemeClr val="tx1"/>
                </a:solidFill>
              </a:rPr>
            </a:br>
            <a:endParaRPr lang="en-US" sz="1800" dirty="0"/>
          </a:p>
        </p:txBody>
      </p:sp>
    </p:spTree>
    <p:extLst>
      <p:ext uri="{BB962C8B-B14F-4D97-AF65-F5344CB8AC3E}">
        <p14:creationId xmlns:p14="http://schemas.microsoft.com/office/powerpoint/2010/main" val="700099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Texts</a:t>
            </a:r>
            <a:endParaRPr lang="en-US" dirty="0"/>
          </a:p>
        </p:txBody>
      </p:sp>
      <p:sp>
        <p:nvSpPr>
          <p:cNvPr id="3" name="Content Placeholder 2"/>
          <p:cNvSpPr>
            <a:spLocks noGrp="1"/>
          </p:cNvSpPr>
          <p:nvPr>
            <p:ph idx="1"/>
          </p:nvPr>
        </p:nvSpPr>
        <p:spPr/>
        <p:txBody>
          <a:bodyPr/>
          <a:lstStyle/>
          <a:p>
            <a:r>
              <a:rPr lang="en-US" dirty="0" smtClean="0"/>
              <a:t>Parallel texts, with visualization of the differences, provide an opportunity to talk about how texts evolve, to look at editing behavior, explore what motivates changes in the document, etc.  </a:t>
            </a:r>
          </a:p>
          <a:p>
            <a:pPr marL="0" indent="0">
              <a:buNone/>
            </a:pPr>
            <a:r>
              <a:rPr lang="en-US" dirty="0" smtClean="0"/>
              <a:t>Examples:</a:t>
            </a:r>
          </a:p>
          <a:p>
            <a:r>
              <a:rPr lang="en-US" dirty="0" smtClean="0">
                <a:solidFill>
                  <a:schemeClr val="tx1"/>
                </a:solidFill>
                <a:latin typeface="+mn-lt"/>
                <a:ea typeface="+mn-ea"/>
                <a:cs typeface="+mn-cs"/>
                <a:hlinkClick r:id="rId2"/>
              </a:rPr>
              <a:t>Herman Melville’s </a:t>
            </a:r>
            <a:r>
              <a:rPr lang="en-US" i="1" dirty="0" err="1" smtClean="0">
                <a:solidFill>
                  <a:schemeClr val="tx1"/>
                </a:solidFill>
                <a:latin typeface="+mn-lt"/>
                <a:ea typeface="+mn-ea"/>
                <a:cs typeface="+mn-cs"/>
                <a:hlinkClick r:id="rId2"/>
              </a:rPr>
              <a:t>Typee</a:t>
            </a:r>
            <a:r>
              <a:rPr lang="en-US" dirty="0" smtClean="0">
                <a:solidFill>
                  <a:schemeClr val="tx1"/>
                </a:solidFill>
                <a:latin typeface="+mn-lt"/>
                <a:ea typeface="+mn-ea"/>
                <a:cs typeface="+mn-cs"/>
                <a:hlinkClick r:id="rId2"/>
              </a:rPr>
              <a:t>: A Fluid Text Edition</a:t>
            </a:r>
            <a:endParaRPr lang="en-US" dirty="0" smtClean="0">
              <a:solidFill>
                <a:schemeClr val="tx1"/>
              </a:solidFill>
              <a:latin typeface="+mn-lt"/>
              <a:ea typeface="+mn-ea"/>
              <a:cs typeface="+mn-cs"/>
            </a:endParaRPr>
          </a:p>
          <a:p>
            <a:r>
              <a:rPr lang="en-US" dirty="0" smtClean="0">
                <a:hlinkClick r:id="rId3"/>
              </a:rPr>
              <a:t>Using </a:t>
            </a:r>
            <a:r>
              <a:rPr lang="en-US" dirty="0" err="1" smtClean="0">
                <a:hlinkClick r:id="rId3"/>
              </a:rPr>
              <a:t>Juxta</a:t>
            </a:r>
            <a:r>
              <a:rPr lang="en-US" dirty="0" smtClean="0">
                <a:hlinkClick r:id="rId3"/>
              </a:rPr>
              <a:t> with Wikipedia entries</a:t>
            </a:r>
            <a:endParaRPr lang="en-US" dirty="0"/>
          </a:p>
        </p:txBody>
      </p:sp>
    </p:spTree>
    <p:extLst>
      <p:ext uri="{BB962C8B-B14F-4D97-AF65-F5344CB8AC3E}">
        <p14:creationId xmlns:p14="http://schemas.microsoft.com/office/powerpoint/2010/main" val="400453282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1005</TotalTime>
  <Words>723</Words>
  <Application>Microsoft Macintosh PowerPoint</Application>
  <PresentationFormat>On-screen Show (4:3)</PresentationFormat>
  <Paragraphs>60</Paragraphs>
  <Slides>14</Slides>
  <Notes>2</Notes>
  <HiddenSlides>0</HiddenSlides>
  <MMClips>0</MMClips>
  <ScaleCrop>false</ScaleCrop>
  <HeadingPairs>
    <vt:vector size="8" baseType="variant">
      <vt:variant>
        <vt:lpstr>Fonts Used</vt:lpstr>
      </vt:variant>
      <vt:variant>
        <vt:i4>1</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17" baseType="lpstr">
      <vt:lpstr>Arial</vt:lpstr>
      <vt:lpstr>Default Design</vt:lpstr>
      <vt:lpstr>Microsoft PowerPoint Presentation</vt:lpstr>
      <vt:lpstr>TBA : Teaching by Audience </vt:lpstr>
      <vt:lpstr>Teaching</vt:lpstr>
      <vt:lpstr>Audience</vt:lpstr>
      <vt:lpstr>TBA and Students</vt:lpstr>
      <vt:lpstr>TBA as the lesson</vt:lpstr>
      <vt:lpstr>PowerPoint Presentation</vt:lpstr>
      <vt:lpstr>Tools, Blobs, Abstractions</vt:lpstr>
      <vt:lpstr>Catch 22, chapter 39: “General Scheisskopf</vt:lpstr>
      <vt:lpstr>Parallel Texts</vt:lpstr>
      <vt:lpstr>Text-mining</vt:lpstr>
      <vt:lpstr>Working with Visual Materials</vt:lpstr>
      <vt:lpstr>Working with Maps</vt:lpstr>
      <vt:lpstr>Record vs. Item</vt:lpstr>
      <vt:lpstr>Up Next?</vt:lpstr>
    </vt:vector>
  </TitlesOfParts>
  <Company>Brandeis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Planning</dc:title>
  <dc:creator>lorna</dc:creator>
  <cp:lastModifiedBy>John Unsworth</cp:lastModifiedBy>
  <cp:revision>75</cp:revision>
  <dcterms:created xsi:type="dcterms:W3CDTF">2004-01-12T14:06:31Z</dcterms:created>
  <dcterms:modified xsi:type="dcterms:W3CDTF">2013-08-21T22:45:58Z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ReviewCycleID">
    <vt:i4>1214705934</vt:i4>
  </property>
  <property fmtid="{D5CDD505-2E9C-101B-9397-08002B2CF9AE}" pid="3" name="_EmailSubject">
    <vt:lpwstr>Please review 'Integrated Planning presentation  final'</vt:lpwstr>
  </property>
  <property fmtid="{D5CDD505-2E9C-101B-9397-08002B2CF9AE}" pid="4" name="_AuthorEmail">
    <vt:lpwstr>lorna@brandeis.edu</vt:lpwstr>
  </property>
  <property fmtid="{D5CDD505-2E9C-101B-9397-08002B2CF9AE}" pid="5" name="_AuthorEmailDisplayName">
    <vt:lpwstr>Lorna Miles Whalen</vt:lpwstr>
  </property>
</Properties>
</file>