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2" r:id="rId6"/>
    <p:sldId id="265" r:id="rId7"/>
    <p:sldId id="266" r:id="rId8"/>
    <p:sldId id="263" r:id="rId9"/>
    <p:sldId id="261" r:id="rId10"/>
    <p:sldId id="264" r:id="rId11"/>
    <p:sldId id="268" r:id="rId12"/>
    <p:sldId id="267" r:id="rId13"/>
    <p:sldId id="271" r:id="rId14"/>
    <p:sldId id="269"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35" autoAdjust="0"/>
  </p:normalViewPr>
  <p:slideViewPr>
    <p:cSldViewPr snapToGrid="0" snapToObjects="1">
      <p:cViewPr varScale="1">
        <p:scale>
          <a:sx n="85" d="100"/>
          <a:sy n="85" d="100"/>
        </p:scale>
        <p:origin x="-17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21874-7A1E-2746-B395-48D6F3C7BEA4}" type="datetimeFigureOut">
              <a:rPr lang="en-US" smtClean="0"/>
              <a:t>12/10/10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99A48-1824-E34F-B015-906526942F0C}" type="slidenum">
              <a:rPr lang="en-US" smtClean="0"/>
              <a:t>‹#›</a:t>
            </a:fld>
            <a:endParaRPr lang="en-US"/>
          </a:p>
        </p:txBody>
      </p:sp>
    </p:spTree>
    <p:extLst>
      <p:ext uri="{BB962C8B-B14F-4D97-AF65-F5344CB8AC3E}">
        <p14:creationId xmlns:p14="http://schemas.microsoft.com/office/powerpoint/2010/main" val="40364063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a:t>
            </a:r>
            <a:r>
              <a:rPr lang="en-US" baseline="0" dirty="0" smtClean="0"/>
              <a:t> of humanities data as messy and idiosyncratic isn’t a surprise, I hope: it’s part of why it seems so silly to talk about “humanities data” – as though we had a thermometer for the zeitgeist.  Messy because it</a:t>
            </a:r>
            <a:r>
              <a:rPr lang="fr-FR" baseline="0" dirty="0" smtClean="0"/>
              <a:t>’</a:t>
            </a:r>
            <a:r>
              <a:rPr lang="en-US" baseline="0" dirty="0" smtClean="0"/>
              <a:t>s a human artifact, to start with, but messy also because human artifacts tend to be idiosyncratic.  We are scaling up our digital representation of the cultural artifacts that remain from the past, and indeed, the biggest part of that job is ahead of us, with archives.  Even more, though, we need to understand that these stages are just a prelude to the day when the object of interest doesn’t have to be digitized, because it was born digital—as not only almost all our documents and music and photos now are, but as our correspondence and diaries are as well.  And surprising amounts of it seem to be surviving.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2</a:t>
            </a:fld>
            <a:endParaRPr lang="en-US"/>
          </a:p>
        </p:txBody>
      </p:sp>
    </p:spTree>
    <p:extLst>
      <p:ext uri="{BB962C8B-B14F-4D97-AF65-F5344CB8AC3E}">
        <p14:creationId xmlns:p14="http://schemas.microsoft.com/office/powerpoint/2010/main" val="314575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there’s plenty beyond normalization, actually.  When text is your data, and the digital version is produced by automated means, some users are going to care enough about the quality of the data to improve it.  Others will be willing, or accidentally able, to enrich metadata for that text.  And the re-</a:t>
            </a:r>
            <a:r>
              <a:rPr lang="en-US" baseline="0" dirty="0" err="1" smtClean="0"/>
              <a:t>processings</a:t>
            </a:r>
            <a:r>
              <a:rPr lang="en-US" baseline="0" dirty="0" smtClean="0"/>
              <a:t> of text have a value as well, on their own or as supporting material for something else.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11</a:t>
            </a:fld>
            <a:endParaRPr lang="en-US"/>
          </a:p>
        </p:txBody>
      </p:sp>
    </p:spTree>
    <p:extLst>
      <p:ext uri="{BB962C8B-B14F-4D97-AF65-F5344CB8AC3E}">
        <p14:creationId xmlns:p14="http://schemas.microsoft.com/office/powerpoint/2010/main" val="280673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sort of thing a HT Research Center might do.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12</a:t>
            </a:fld>
            <a:endParaRPr lang="en-US"/>
          </a:p>
        </p:txBody>
      </p:sp>
    </p:spTree>
    <p:extLst>
      <p:ext uri="{BB962C8B-B14F-4D97-AF65-F5344CB8AC3E}">
        <p14:creationId xmlns:p14="http://schemas.microsoft.com/office/powerpoint/2010/main" val="2460813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topic of not having someone’s solution become someone else’s problem,</a:t>
            </a:r>
            <a:r>
              <a:rPr lang="en-US" baseline="0" dirty="0" smtClean="0"/>
              <a:t> here’s a very recent call for advice on the subject of humanities data </a:t>
            </a:r>
            <a:r>
              <a:rPr lang="en-US" baseline="0" dirty="0" err="1" smtClean="0"/>
              <a:t>curation</a:t>
            </a:r>
            <a:r>
              <a:rPr lang="en-US" baseline="0" dirty="0" smtClean="0"/>
              <a:t>, and the first two responses to that call.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14</a:t>
            </a:fld>
            <a:endParaRPr lang="en-US"/>
          </a:p>
        </p:txBody>
      </p:sp>
    </p:spTree>
    <p:extLst>
      <p:ext uri="{BB962C8B-B14F-4D97-AF65-F5344CB8AC3E}">
        <p14:creationId xmlns:p14="http://schemas.microsoft.com/office/powerpoint/2010/main" val="73156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Actually, though,</a:t>
            </a:r>
            <a:r>
              <a:rPr lang="en-US" baseline="0" dirty="0" smtClean="0"/>
              <a:t> even the archival scale of data, which dwarfs the library scale, will itself be dwarfed by the twitter scale.  Scholars in the humanities study human activity, human expression, and human artifacts, looking for human creativity.  If we have access to more artifacts of that activity and expression, we’re going to want to study them.  That’s going to present real challenges both in terms of the number of features that might be of interest to researchers, and in terms of the scale of collections, but it will also present some real opportunities for both the humanities and the social sciences.  So, what can we learn from dealing with idiosyncrasy at scale that will help us to get scale itself right?  Perhaps the balance point or the high water mark between the sharable representation of the data and the expressive one.  Certainly, we can learn a great deal about normalizing and improving humanities data.  I think that it will be a long process---actually, an open-ended one—to negotiate a shared understanding of where that high-water mark should be, and what counts as data vs. performance or perspective.  Almost sounds like a profession, actually….</a:t>
            </a:r>
            <a:endParaRPr lang="en-US" dirty="0" smtClean="0"/>
          </a:p>
          <a:p>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15</a:t>
            </a:fld>
            <a:endParaRPr lang="en-US"/>
          </a:p>
        </p:txBody>
      </p:sp>
    </p:spTree>
    <p:extLst>
      <p:ext uri="{BB962C8B-B14F-4D97-AF65-F5344CB8AC3E}">
        <p14:creationId xmlns:p14="http://schemas.microsoft.com/office/powerpoint/2010/main" val="358565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Claus </a:t>
            </a:r>
            <a:r>
              <a:rPr lang="en-US" dirty="0" err="1" smtClean="0"/>
              <a:t>Huitfeldt’s</a:t>
            </a:r>
            <a:r>
              <a:rPr lang="en-US" dirty="0" smtClean="0"/>
              <a:t> essay</a:t>
            </a:r>
            <a:r>
              <a:rPr lang="en-US" baseline="0" dirty="0" smtClean="0"/>
              <a:t> in the 2004 MLA publication _Electronic Textual Editing_, in which he discusses some of the technical and editorial choices that confront an editor of philosophical texts—in this case, texts of Wittgenstein’s </a:t>
            </a:r>
            <a:r>
              <a:rPr lang="en-US" baseline="0" dirty="0" err="1" smtClean="0"/>
              <a:t>Nachlass</a:t>
            </a:r>
            <a:r>
              <a:rPr lang="en-US" baseline="0" dirty="0" smtClean="0"/>
              <a:t>.  Taming the mess is part of the challenge, but the other part is recognizing that the mess has great value, as a mess.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3</a:t>
            </a:fld>
            <a:endParaRPr lang="en-US"/>
          </a:p>
        </p:txBody>
      </p:sp>
    </p:spTree>
    <p:extLst>
      <p:ext uri="{BB962C8B-B14F-4D97-AF65-F5344CB8AC3E}">
        <p14:creationId xmlns:p14="http://schemas.microsoft.com/office/powerpoint/2010/main" val="9754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cleaning</a:t>
            </a:r>
            <a:r>
              <a:rPr lang="en-US" baseline="0" dirty="0" smtClean="0"/>
              <a:t> up the mess, you have to make some decisions that (for even the most doctrinaire) going to be difficult to generate by rule.  Then there is the matter of weighing literal sense against less concrete connotations: is departure from the norm an error, or a data-point?  </a:t>
            </a:r>
            <a:r>
              <a:rPr lang="en-US" dirty="0" smtClean="0"/>
              <a:t>I</a:t>
            </a:r>
            <a:r>
              <a:rPr lang="en-US" baseline="0" dirty="0" smtClean="0"/>
              <a:t> expect that one c</a:t>
            </a:r>
            <a:r>
              <a:rPr lang="en-US" dirty="0" smtClean="0"/>
              <a:t>ould map the same opposition of</a:t>
            </a:r>
            <a:r>
              <a:rPr lang="en-US" baseline="0" dirty="0" smtClean="0"/>
              <a:t> creativity vs. normalization in other areas of expression: art, dance, music.  Now, though, retrieval is the precondition of use, and normalization is the precondition of retrieval.  This may in fact simply be how the world works now, for most people, even if it’s still possible for some to work with materials that haven’t been digitized, haven’t been gathered from disparate locations, haven’t been made computationally tractable.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4</a:t>
            </a:fld>
            <a:endParaRPr lang="en-US"/>
          </a:p>
        </p:txBody>
      </p:sp>
    </p:spTree>
    <p:extLst>
      <p:ext uri="{BB962C8B-B14F-4D97-AF65-F5344CB8AC3E}">
        <p14:creationId xmlns:p14="http://schemas.microsoft.com/office/powerpoint/2010/main" val="192788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Scholars</a:t>
            </a:r>
            <a:r>
              <a:rPr lang="en-US" baseline="0" dirty="0" smtClean="0"/>
              <a:t> have a particular purpose in working with their materials, so particular materials are often important.  These materials are often found in different collections, so if they have to be normalized to be retrieved to be worked with, we’re going to need to figure out the normalization part.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5</a:t>
            </a:fld>
            <a:endParaRPr lang="en-US"/>
          </a:p>
        </p:txBody>
      </p:sp>
    </p:spTree>
    <p:extLst>
      <p:ext uri="{BB962C8B-B14F-4D97-AF65-F5344CB8AC3E}">
        <p14:creationId xmlns:p14="http://schemas.microsoft.com/office/powerpoint/2010/main" val="198062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normalize what is Abby Normal.  And often we do it at</a:t>
            </a:r>
            <a:r>
              <a:rPr lang="en-US" baseline="0" dirty="0" smtClean="0"/>
              <a:t> the level of significant parts, not the whole.  Interchangeable parts at this level of granularity is a demonstrated problem, in the long run.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6</a:t>
            </a:fld>
            <a:endParaRPr lang="en-US"/>
          </a:p>
        </p:txBody>
      </p:sp>
    </p:spTree>
    <p:extLst>
      <p:ext uri="{BB962C8B-B14F-4D97-AF65-F5344CB8AC3E}">
        <p14:creationId xmlns:p14="http://schemas.microsoft.com/office/powerpoint/2010/main" val="195988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small-scale but real-life example: the Mellon-funded</a:t>
            </a:r>
            <a:r>
              <a:rPr lang="en-US" baseline="0" dirty="0" smtClean="0"/>
              <a:t> MONK project, which gathered texts from four universities and two commercial publishers, materials originally published over a three-hundred-year period, and digitized over decades, some into SGML, some XML, normalized it, and made those texts interoperable: Martin Mueller’s group at Northwestern was central to this part of the project, and particularly Phil Burns to the NLP parts.. I think this project  sets a useful upper bound, actually, on the level of normalization you can imagine doing across text  collections, at least today.  A part of that cross-collection effort that should not be overlooked: Brian </a:t>
            </a:r>
            <a:r>
              <a:rPr lang="en-US" baseline="0" dirty="0" err="1" smtClean="0"/>
              <a:t>Pytlik</a:t>
            </a:r>
            <a:r>
              <a:rPr lang="en-US" baseline="0" dirty="0" smtClean="0"/>
              <a:t> </a:t>
            </a:r>
            <a:r>
              <a:rPr lang="en-US" baseline="0" dirty="0" err="1" smtClean="0"/>
              <a:t>Zillig’s</a:t>
            </a:r>
            <a:r>
              <a:rPr lang="en-US" baseline="0" dirty="0" smtClean="0"/>
              <a:t> XSL work on Abbot, a meta-</a:t>
            </a:r>
            <a:r>
              <a:rPr lang="en-US" baseline="0" dirty="0" err="1" smtClean="0"/>
              <a:t>xsl</a:t>
            </a:r>
            <a:r>
              <a:rPr lang="en-US" baseline="0" dirty="0" smtClean="0"/>
              <a:t> construct, that first constructs and then applies rules for normalization.  Brian is </a:t>
            </a:r>
            <a:r>
              <a:rPr lang="en-US" dirty="0" smtClean="0"/>
              <a:t>Associate Professor and Digital Initiatives Librarian at the Center for Digital Research in the Humanities.</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7</a:t>
            </a:fld>
            <a:endParaRPr lang="en-US"/>
          </a:p>
        </p:txBody>
      </p:sp>
    </p:spTree>
    <p:extLst>
      <p:ext uri="{BB962C8B-B14F-4D97-AF65-F5344CB8AC3E}">
        <p14:creationId xmlns:p14="http://schemas.microsoft.com/office/powerpoint/2010/main" val="20463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the trail</a:t>
            </a:r>
            <a:r>
              <a:rPr lang="en-US" baseline="0" dirty="0" smtClean="0"/>
              <a:t> of transformations that make up the provenance—but actually, only the latest chapter in the provenance—of the MONK </a:t>
            </a:r>
            <a:r>
              <a:rPr lang="en-US" baseline="0" dirty="0" err="1" smtClean="0"/>
              <a:t>datastore</a:t>
            </a:r>
            <a:r>
              <a:rPr lang="en-US" baseline="0" dirty="0" smtClean="0"/>
              <a:t>.  The destination for this data was (is) an interface that allows some fairly limited but reasonably robust text-mining capabilities, and that allows you to build (out of the fairly modest but reasonably representative collection of 150M words) the </a:t>
            </a:r>
            <a:r>
              <a:rPr lang="en-US" baseline="0" dirty="0" err="1" smtClean="0"/>
              <a:t>workset</a:t>
            </a:r>
            <a:r>
              <a:rPr lang="en-US" baseline="0" dirty="0" smtClean="0"/>
              <a:t> you’re interested in working on.. It’s also an interesting example in that it is a mix of free and licensed texts, and that it’s using Shibboleth/</a:t>
            </a:r>
            <a:r>
              <a:rPr lang="en-US" baseline="0" dirty="0" err="1" smtClean="0"/>
              <a:t>InCommon</a:t>
            </a:r>
            <a:r>
              <a:rPr lang="en-US" baseline="0" dirty="0" smtClean="0"/>
              <a:t> (thanks, Mike Grady!) to control access to the licensed materials across 14 institutions.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8</a:t>
            </a:fld>
            <a:endParaRPr lang="en-US"/>
          </a:p>
        </p:txBody>
      </p:sp>
    </p:spTree>
    <p:extLst>
      <p:ext uri="{BB962C8B-B14F-4D97-AF65-F5344CB8AC3E}">
        <p14:creationId xmlns:p14="http://schemas.microsoft.com/office/powerpoint/2010/main" val="118763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aseline="0" dirty="0" smtClean="0"/>
              <a:t>2007, when we started MONK, </a:t>
            </a:r>
            <a:r>
              <a:rPr lang="en-US" baseline="0" dirty="0" err="1" smtClean="0"/>
              <a:t>Hathi</a:t>
            </a:r>
            <a:r>
              <a:rPr lang="en-US" baseline="0" dirty="0" smtClean="0"/>
              <a:t> Trust hadn’t yet been launched (that was 2008).  And really, only about the time we finished MONK did texts begin to become available through an API from HT.  But going forward, HT is obviously a central player in developing the research use of the digitized texts of our cultural heritage.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9</a:t>
            </a:fld>
            <a:endParaRPr lang="en-US"/>
          </a:p>
        </p:txBody>
      </p:sp>
    </p:spTree>
    <p:extLst>
      <p:ext uri="{BB962C8B-B14F-4D97-AF65-F5344CB8AC3E}">
        <p14:creationId xmlns:p14="http://schemas.microsoft.com/office/powerpoint/2010/main" val="3024839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a:t>
            </a:r>
            <a:r>
              <a:rPr lang="en-US" baseline="0" dirty="0" smtClean="0"/>
              <a:t> other hand, lest we leap to the conclusion that this will solve some big part of the normalization problem, we need to remember that HT is not single-source; not only other contributors than Google, but also Google from one decade to the next, will do things differently.  </a:t>
            </a:r>
            <a:endParaRPr lang="en-US" dirty="0"/>
          </a:p>
        </p:txBody>
      </p:sp>
      <p:sp>
        <p:nvSpPr>
          <p:cNvPr id="4" name="Slide Number Placeholder 3"/>
          <p:cNvSpPr>
            <a:spLocks noGrp="1"/>
          </p:cNvSpPr>
          <p:nvPr>
            <p:ph type="sldNum" sz="quarter" idx="10"/>
          </p:nvPr>
        </p:nvSpPr>
        <p:spPr/>
        <p:txBody>
          <a:bodyPr/>
          <a:lstStyle/>
          <a:p>
            <a:fld id="{20299A48-1824-E34F-B015-906526942F0C}" type="slidenum">
              <a:rPr lang="en-US" smtClean="0"/>
              <a:t>10</a:t>
            </a:fld>
            <a:endParaRPr lang="en-US"/>
          </a:p>
        </p:txBody>
      </p:sp>
    </p:spTree>
    <p:extLst>
      <p:ext uri="{BB962C8B-B14F-4D97-AF65-F5344CB8AC3E}">
        <p14:creationId xmlns:p14="http://schemas.microsoft.com/office/powerpoint/2010/main" val="360302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12/10/10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12/10/10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12/10/10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12/10/10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12/10/10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12/10/10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12/10/10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12/10/10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12/10/10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12/10/10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12/10/10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12/10/10</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Idiosyncrasy at Scale	</a:t>
            </a:r>
            <a:endParaRPr lang="en-US" dirty="0"/>
          </a:p>
        </p:txBody>
      </p:sp>
      <p:sp>
        <p:nvSpPr>
          <p:cNvPr id="3" name="Subtitle 2"/>
          <p:cNvSpPr>
            <a:spLocks noGrp="1"/>
          </p:cNvSpPr>
          <p:nvPr>
            <p:ph type="subTitle" idx="1"/>
          </p:nvPr>
        </p:nvSpPr>
        <p:spPr/>
        <p:txBody>
          <a:bodyPr/>
          <a:lstStyle/>
          <a:p>
            <a:r>
              <a:rPr lang="en-US" dirty="0" smtClean="0"/>
              <a:t>Data </a:t>
            </a:r>
            <a:r>
              <a:rPr lang="en-US" dirty="0" err="1" smtClean="0"/>
              <a:t>Curation</a:t>
            </a:r>
            <a:r>
              <a:rPr lang="en-US" dirty="0" smtClean="0"/>
              <a:t> and the Digital Humanities</a:t>
            </a:r>
            <a:endParaRPr lang="en-US" dirty="0"/>
          </a:p>
        </p:txBody>
      </p:sp>
      <p:sp>
        <p:nvSpPr>
          <p:cNvPr id="4" name="TextBox 3"/>
          <p:cNvSpPr txBox="1"/>
          <p:nvPr/>
        </p:nvSpPr>
        <p:spPr>
          <a:xfrm>
            <a:off x="101074" y="5514060"/>
            <a:ext cx="2656309" cy="1200329"/>
          </a:xfrm>
          <a:prstGeom prst="rect">
            <a:avLst/>
          </a:prstGeom>
          <a:noFill/>
        </p:spPr>
        <p:txBody>
          <a:bodyPr wrap="none" rtlCol="0">
            <a:spAutoFit/>
          </a:bodyPr>
          <a:lstStyle/>
          <a:p>
            <a:r>
              <a:rPr lang="en-US" dirty="0" smtClean="0"/>
              <a:t>John Unsworth</a:t>
            </a:r>
          </a:p>
          <a:p>
            <a:r>
              <a:rPr lang="en-US" dirty="0" smtClean="0"/>
              <a:t>December 7, 2010</a:t>
            </a:r>
          </a:p>
          <a:p>
            <a:r>
              <a:rPr lang="en-US" dirty="0" smtClean="0"/>
              <a:t>IDCC #6</a:t>
            </a:r>
          </a:p>
          <a:p>
            <a:r>
              <a:rPr lang="en-US" dirty="0" err="1"/>
              <a:t>u</a:t>
            </a:r>
            <a:r>
              <a:rPr lang="en-US" dirty="0" err="1" smtClean="0"/>
              <a:t>nsworth@illinois.edu</a:t>
            </a:r>
            <a:endParaRPr lang="en-US" dirty="0"/>
          </a:p>
        </p:txBody>
      </p:sp>
      <p:pic>
        <p:nvPicPr>
          <p:cNvPr id="5" name="Picture 4" descr="wordmark_final-black-scalable.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6826" y="5906148"/>
            <a:ext cx="3806554" cy="808241"/>
          </a:xfrm>
          <a:prstGeom prst="rect">
            <a:avLst/>
          </a:prstGeom>
        </p:spPr>
      </p:pic>
      <p:pic>
        <p:nvPicPr>
          <p:cNvPr id="6" name="Picture 5" descr="imark_1867_bold.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988" y="243707"/>
            <a:ext cx="544182" cy="906970"/>
          </a:xfrm>
          <a:prstGeom prst="rect">
            <a:avLst/>
          </a:prstGeom>
        </p:spPr>
      </p:pic>
      <p:pic>
        <p:nvPicPr>
          <p:cNvPr id="7" name="Picture 6"/>
          <p:cNvPicPr>
            <a:picLocks noChangeAspect="1"/>
          </p:cNvPicPr>
          <p:nvPr/>
        </p:nvPicPr>
        <p:blipFill>
          <a:blip r:embed="rId4" cstate="screen">
            <a:clrChange>
              <a:clrFrom>
                <a:srgbClr val="FEFFFE"/>
              </a:clrFrom>
              <a:clrTo>
                <a:srgbClr val="FEFFFE">
                  <a:alpha val="0"/>
                </a:srgbClr>
              </a:clrTo>
            </a:clrChange>
            <a:alphaModFix/>
            <a:extLst>
              <a:ext uri="{28A0092B-C50C-407E-A947-70E740481C1C}">
                <a14:useLocalDpi xmlns:a14="http://schemas.microsoft.com/office/drawing/2010/main"/>
              </a:ext>
            </a:extLst>
          </a:blip>
          <a:stretch>
            <a:fillRect/>
          </a:stretch>
        </p:blipFill>
        <p:spPr>
          <a:xfrm>
            <a:off x="394758" y="897373"/>
            <a:ext cx="1702238" cy="2001832"/>
          </a:xfrm>
          <a:prstGeom prst="rect">
            <a:avLst/>
          </a:prstGeom>
        </p:spPr>
      </p:pic>
      <p:sp>
        <p:nvSpPr>
          <p:cNvPr id="8" name="Rectangle 7"/>
          <p:cNvSpPr/>
          <p:nvPr/>
        </p:nvSpPr>
        <p:spPr>
          <a:xfrm rot="21060000">
            <a:off x="4527926" y="1900534"/>
            <a:ext cx="4572000" cy="923330"/>
          </a:xfrm>
          <a:prstGeom prst="rect">
            <a:avLst/>
          </a:prstGeom>
        </p:spPr>
        <p:txBody>
          <a:bodyPr>
            <a:spAutoFit/>
          </a:bodyPr>
          <a:lstStyle/>
          <a:p>
            <a:r>
              <a:rPr lang="en-US" dirty="0" smtClean="0"/>
              <a:t>@</a:t>
            </a:r>
            <a:r>
              <a:rPr lang="en-US" dirty="0" err="1" smtClean="0"/>
              <a:t>jamesjoyce</a:t>
            </a:r>
            <a:r>
              <a:rPr lang="en-US" dirty="0"/>
              <a:t>: Man walks around Dublin. We follow every </a:t>
            </a:r>
            <a:r>
              <a:rPr lang="en-US" dirty="0" smtClean="0"/>
              <a:t>little detail </a:t>
            </a:r>
            <a:r>
              <a:rPr lang="en-US" dirty="0"/>
              <a:t>of his day. He’s probably </a:t>
            </a:r>
            <a:r>
              <a:rPr lang="en-US" dirty="0" err="1"/>
              <a:t>overtweeting</a:t>
            </a:r>
            <a:r>
              <a:rPr lang="en-US" dirty="0"/>
              <a:t>. </a:t>
            </a:r>
          </a:p>
        </p:txBody>
      </p:sp>
    </p:spTree>
    <p:extLst>
      <p:ext uri="{BB962C8B-B14F-4D97-AF65-F5344CB8AC3E}">
        <p14:creationId xmlns:p14="http://schemas.microsoft.com/office/powerpoint/2010/main" val="27080244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HathiTrust</a:t>
            </a:r>
            <a:r>
              <a:rPr lang="en-US" dirty="0" smtClean="0"/>
              <a:t> ≠ Single Source</a:t>
            </a:r>
            <a:endParaRPr lang="en-US" dirty="0"/>
          </a:p>
        </p:txBody>
      </p:sp>
      <p:sp>
        <p:nvSpPr>
          <p:cNvPr id="3" name="Content Placeholder 2"/>
          <p:cNvSpPr>
            <a:spLocks noGrp="1"/>
          </p:cNvSpPr>
          <p:nvPr>
            <p:ph idx="1"/>
          </p:nvPr>
        </p:nvSpPr>
        <p:spPr>
          <a:xfrm>
            <a:off x="3050874" y="3012142"/>
            <a:ext cx="5696263" cy="3388658"/>
          </a:xfrm>
        </p:spPr>
        <p:txBody>
          <a:bodyPr>
            <a:normAutofit fontScale="92500"/>
          </a:bodyPr>
          <a:lstStyle/>
          <a:p>
            <a:pPr marL="0" indent="0">
              <a:buNone/>
            </a:pPr>
            <a:r>
              <a:rPr lang="en-US" dirty="0" err="1" smtClean="0"/>
              <a:t>HathiTrust</a:t>
            </a:r>
            <a:r>
              <a:rPr lang="en-US" dirty="0" smtClean="0"/>
              <a:t> materials will come from Google Books (from digitizing material contributed by the libraries to which the digitized data is returned), but they will also come from other past, current, and future digitization efforts, including the Open Content Alliance and various in-house efforts.  So, expect continued collection-level idiosyncrasies.  </a:t>
            </a:r>
          </a:p>
        </p:txBody>
      </p:sp>
      <p:pic>
        <p:nvPicPr>
          <p:cNvPr id="5" name="Picture 4"/>
          <p:cNvPicPr>
            <a:picLocks noChangeAspect="1"/>
          </p:cNvPicPr>
          <p:nvPr/>
        </p:nvPicPr>
        <p:blipFill>
          <a:blip r:embed="rId3"/>
          <a:stretch>
            <a:fillRect/>
          </a:stretch>
        </p:blipFill>
        <p:spPr>
          <a:xfrm>
            <a:off x="330470" y="3012142"/>
            <a:ext cx="2518247" cy="3214246"/>
          </a:xfrm>
          <a:prstGeom prst="rect">
            <a:avLst/>
          </a:prstGeom>
        </p:spPr>
      </p:pic>
      <p:sp>
        <p:nvSpPr>
          <p:cNvPr id="6" name="TextBox 5"/>
          <p:cNvSpPr txBox="1"/>
          <p:nvPr/>
        </p:nvSpPr>
        <p:spPr>
          <a:xfrm>
            <a:off x="191085" y="6293390"/>
            <a:ext cx="2692915" cy="307777"/>
          </a:xfrm>
          <a:prstGeom prst="rect">
            <a:avLst/>
          </a:prstGeom>
          <a:noFill/>
        </p:spPr>
        <p:txBody>
          <a:bodyPr wrap="none" rtlCol="0">
            <a:spAutoFit/>
          </a:bodyPr>
          <a:lstStyle/>
          <a:p>
            <a:r>
              <a:rPr lang="en-US" sz="1400" dirty="0" smtClean="0"/>
              <a:t>“Tributaries,” Ron </a:t>
            </a:r>
            <a:r>
              <a:rPr lang="en-US" sz="1400" dirty="0" err="1" smtClean="0"/>
              <a:t>Gonsalves</a:t>
            </a:r>
            <a:endParaRPr lang="en-US" sz="1400" dirty="0"/>
          </a:p>
        </p:txBody>
      </p:sp>
    </p:spTree>
    <p:extLst>
      <p:ext uri="{BB962C8B-B14F-4D97-AF65-F5344CB8AC3E}">
        <p14:creationId xmlns:p14="http://schemas.microsoft.com/office/powerpoint/2010/main" val="33942905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eyond normalization:</a:t>
            </a:r>
            <a:endParaRPr lang="en-US" dirty="0"/>
          </a:p>
        </p:txBody>
      </p:sp>
      <p:sp>
        <p:nvSpPr>
          <p:cNvPr id="3" name="Content Placeholder 2"/>
          <p:cNvSpPr>
            <a:spLocks noGrp="1"/>
          </p:cNvSpPr>
          <p:nvPr>
            <p:ph idx="1"/>
          </p:nvPr>
        </p:nvSpPr>
        <p:spPr/>
        <p:txBody>
          <a:bodyPr/>
          <a:lstStyle/>
          <a:p>
            <a:r>
              <a:rPr lang="en-US" dirty="0" smtClean="0"/>
              <a:t>Correction of texts by users (e.g., distributed proofreading)</a:t>
            </a:r>
          </a:p>
          <a:p>
            <a:r>
              <a:rPr lang="en-US" dirty="0" smtClean="0"/>
              <a:t>Correction or enriching of metadata by users</a:t>
            </a:r>
          </a:p>
          <a:p>
            <a:r>
              <a:rPr lang="en-US" dirty="0" smtClean="0"/>
              <a:t>Sharing of representations (e.g., indices, databases, visualizations)</a:t>
            </a:r>
          </a:p>
          <a:p>
            <a:r>
              <a:rPr lang="en-US" dirty="0" smtClean="0"/>
              <a:t>Publishing interpretations backed by data </a:t>
            </a:r>
          </a:p>
        </p:txBody>
      </p:sp>
      <p:pic>
        <p:nvPicPr>
          <p:cNvPr id="4" name="Picture 3"/>
          <p:cNvPicPr>
            <a:picLocks noChangeAspect="1"/>
          </p:cNvPicPr>
          <p:nvPr/>
        </p:nvPicPr>
        <p:blipFill>
          <a:blip r:embed="rId3"/>
          <a:stretch>
            <a:fillRect/>
          </a:stretch>
        </p:blipFill>
        <p:spPr>
          <a:xfrm>
            <a:off x="5784240" y="0"/>
            <a:ext cx="3359760" cy="1834033"/>
          </a:xfrm>
          <a:prstGeom prst="rect">
            <a:avLst/>
          </a:prstGeom>
        </p:spPr>
      </p:pic>
    </p:spTree>
    <p:extLst>
      <p:ext uri="{BB962C8B-B14F-4D97-AF65-F5344CB8AC3E}">
        <p14:creationId xmlns:p14="http://schemas.microsoft.com/office/powerpoint/2010/main" val="29097734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HathiTrust</a:t>
            </a:r>
            <a:r>
              <a:rPr lang="en-US" dirty="0" smtClean="0"/>
              <a:t> Research Center</a:t>
            </a:r>
            <a:endParaRPr lang="en-US" dirty="0"/>
          </a:p>
        </p:txBody>
      </p:sp>
      <p:sp>
        <p:nvSpPr>
          <p:cNvPr id="3" name="Content Placeholder 2"/>
          <p:cNvSpPr>
            <a:spLocks noGrp="1"/>
          </p:cNvSpPr>
          <p:nvPr>
            <p:ph idx="1"/>
          </p:nvPr>
        </p:nvSpPr>
        <p:spPr/>
        <p:txBody>
          <a:bodyPr>
            <a:normAutofit/>
          </a:bodyPr>
          <a:lstStyle/>
          <a:p>
            <a:r>
              <a:rPr lang="en-US" dirty="0" smtClean="0"/>
              <a:t>If approved and funded, it would have the task of supporting research with HT materials</a:t>
            </a:r>
          </a:p>
          <a:p>
            <a:r>
              <a:rPr lang="en-US" dirty="0" smtClean="0"/>
              <a:t>Data </a:t>
            </a:r>
            <a:r>
              <a:rPr lang="en-US" dirty="0" err="1" smtClean="0"/>
              <a:t>curation</a:t>
            </a:r>
            <a:r>
              <a:rPr lang="en-US" dirty="0" smtClean="0"/>
              <a:t> would be a key element of its activities</a:t>
            </a:r>
          </a:p>
          <a:p>
            <a:r>
              <a:rPr lang="en-US" dirty="0" smtClean="0"/>
              <a:t>Keeping one person’s solution from becoming another person’s problem will be a challenge. </a:t>
            </a:r>
            <a:endParaRPr lang="en-US" dirty="0"/>
          </a:p>
        </p:txBody>
      </p:sp>
      <p:pic>
        <p:nvPicPr>
          <p:cNvPr id="4" name="Picture 3"/>
          <p:cNvPicPr>
            <a:picLocks noChangeAspect="1"/>
          </p:cNvPicPr>
          <p:nvPr/>
        </p:nvPicPr>
        <p:blipFill>
          <a:blip r:embed="rId3"/>
          <a:stretch>
            <a:fillRect/>
          </a:stretch>
        </p:blipFill>
        <p:spPr>
          <a:xfrm>
            <a:off x="7245935" y="230414"/>
            <a:ext cx="1732407" cy="2588986"/>
          </a:xfrm>
          <a:prstGeom prst="rect">
            <a:avLst/>
          </a:prstGeom>
        </p:spPr>
      </p:pic>
    </p:spTree>
    <p:extLst>
      <p:ext uri="{BB962C8B-B14F-4D97-AF65-F5344CB8AC3E}">
        <p14:creationId xmlns:p14="http://schemas.microsoft.com/office/powerpoint/2010/main" val="11856874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err="1" smtClean="0"/>
              <a:t>htrc</a:t>
            </a:r>
            <a:r>
              <a:rPr lang="en-US" dirty="0" smtClean="0"/>
              <a:t> attributes</a:t>
            </a:r>
            <a:endParaRPr lang="en-US" dirty="0"/>
          </a:p>
        </p:txBody>
      </p:sp>
      <p:sp>
        <p:nvSpPr>
          <p:cNvPr id="3" name="Content Placeholder 2"/>
          <p:cNvSpPr>
            <a:spLocks noGrp="1"/>
          </p:cNvSpPr>
          <p:nvPr>
            <p:ph idx="1"/>
          </p:nvPr>
        </p:nvSpPr>
        <p:spPr>
          <a:xfrm>
            <a:off x="483169" y="2880144"/>
            <a:ext cx="7946456" cy="3614612"/>
          </a:xfrm>
        </p:spPr>
        <p:txBody>
          <a:bodyPr>
            <a:normAutofit fontScale="85000" lnSpcReduction="20000"/>
          </a:bodyPr>
          <a:lstStyle/>
          <a:p>
            <a:r>
              <a:rPr lang="en-US" dirty="0" smtClean="0"/>
              <a:t>Serves its users, giving </a:t>
            </a:r>
            <a:r>
              <a:rPr lang="en-US" dirty="0"/>
              <a:t>priority to </a:t>
            </a:r>
            <a:r>
              <a:rPr lang="en-US" dirty="0" smtClean="0"/>
              <a:t>those from HT </a:t>
            </a:r>
            <a:r>
              <a:rPr lang="en-US" dirty="0"/>
              <a:t>member </a:t>
            </a:r>
            <a:r>
              <a:rPr lang="en-US" dirty="0" smtClean="0"/>
              <a:t>institutions.</a:t>
            </a:r>
            <a:endParaRPr lang="en-US" dirty="0"/>
          </a:p>
          <a:p>
            <a:r>
              <a:rPr lang="en-US" dirty="0" smtClean="0"/>
              <a:t>Recognizes humanities as a key constituency, but also recognizes key constituencies in social science, computer science, and other areas.  </a:t>
            </a:r>
            <a:endParaRPr lang="en-US" dirty="0"/>
          </a:p>
          <a:p>
            <a:r>
              <a:rPr lang="en-US" dirty="0" smtClean="0"/>
              <a:t>Knows the recipe for Stone Soup. </a:t>
            </a:r>
          </a:p>
          <a:p>
            <a:r>
              <a:rPr lang="en-US" dirty="0" smtClean="0"/>
              <a:t>Can manage the copyright issues it can’t avoid</a:t>
            </a:r>
          </a:p>
          <a:p>
            <a:pPr marL="0" indent="0">
              <a:buNone/>
            </a:pPr>
            <a:r>
              <a:rPr lang="en-US" dirty="0" smtClean="0"/>
              <a:t>In the absence of a GB settlement, and with institutional budgets under stress, it may take some time to build this and make it sustainable, but if the community drives it, it will go.  </a:t>
            </a:r>
            <a:endParaRPr lang="en-US" dirty="0"/>
          </a:p>
        </p:txBody>
      </p:sp>
    </p:spTree>
    <p:extLst>
      <p:ext uri="{BB962C8B-B14F-4D97-AF65-F5344CB8AC3E}">
        <p14:creationId xmlns:p14="http://schemas.microsoft.com/office/powerpoint/2010/main" val="31668471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 answers: on data </a:t>
            </a:r>
            <a:r>
              <a:rPr lang="en-US" dirty="0" err="1" smtClean="0"/>
              <a:t>curation</a:t>
            </a:r>
            <a:endParaRPr lang="en-US" dirty="0"/>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lnSpcReduction="10000"/>
          </a:bodyPr>
          <a:lstStyle/>
          <a:p>
            <a:r>
              <a:rPr lang="en-US" dirty="0"/>
              <a:t>In December 2010, the Outreach Committee of the ACH (Association for Computers and the Humanities) will draft an open letter to the funders of digital humanities projects, advocating for the establishment of data </a:t>
            </a:r>
            <a:r>
              <a:rPr lang="en-US" dirty="0" err="1"/>
              <a:t>curation</a:t>
            </a:r>
            <a:r>
              <a:rPr lang="en-US" dirty="0"/>
              <a:t> or management plans and open source / open access guidelines for grant-funded DH. What should we be sure to address in such a letter?</a:t>
            </a:r>
          </a:p>
          <a:p>
            <a:endParaRPr lang="en-US" dirty="0"/>
          </a:p>
          <a:p>
            <a:endParaRPr lang="en-US" dirty="0"/>
          </a:p>
        </p:txBody>
      </p:sp>
      <p:sp>
        <p:nvSpPr>
          <p:cNvPr id="4" name="TextBox 3"/>
          <p:cNvSpPr txBox="1"/>
          <p:nvPr/>
        </p:nvSpPr>
        <p:spPr>
          <a:xfrm>
            <a:off x="712788" y="3012142"/>
            <a:ext cx="7716838" cy="3046988"/>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a:t>Please do not ask them to mandate the use of any form of embedded markup for data </a:t>
            </a:r>
            <a:r>
              <a:rPr lang="en-US" sz="2400" dirty="0" err="1"/>
              <a:t>curation</a:t>
            </a:r>
            <a:r>
              <a:rPr lang="en-US" sz="2400" dirty="0"/>
              <a:t>. What should be archived for others to freely repurpose and reuse is not text embedded with the subjective </a:t>
            </a:r>
            <a:r>
              <a:rPr lang="en-US" sz="2400" dirty="0" err="1"/>
              <a:t>judgements</a:t>
            </a:r>
            <a:r>
              <a:rPr lang="en-US" sz="2400" dirty="0"/>
              <a:t> of individuals, or the programming instructions of today that will mean nothing tomorrow. The only mandate for format (if any) should be plain Unicode text</a:t>
            </a:r>
            <a:r>
              <a:rPr lang="en-US" sz="2400" dirty="0" smtClean="0"/>
              <a:t>. --Desmond</a:t>
            </a:r>
            <a:endParaRPr lang="en-US" sz="2400" dirty="0"/>
          </a:p>
        </p:txBody>
      </p:sp>
      <p:sp>
        <p:nvSpPr>
          <p:cNvPr id="5" name="TextBox 4"/>
          <p:cNvSpPr txBox="1"/>
          <p:nvPr/>
        </p:nvSpPr>
        <p:spPr>
          <a:xfrm>
            <a:off x="712788" y="3007230"/>
            <a:ext cx="7838545" cy="378565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000" dirty="0"/>
              <a:t>In response to the above, I'd like also to propose that you not ask them to </a:t>
            </a:r>
            <a:r>
              <a:rPr lang="en-US" sz="2000" i="1" dirty="0"/>
              <a:t>exclude</a:t>
            </a:r>
            <a:r>
              <a:rPr lang="en-US" sz="2000" dirty="0"/>
              <a:t> embedded markup. It is doubtless useful to be able to access Unicode text versions of document data, but this is trivial to retrieve from any markup system; in the case of most marked-up documents, the bulk of the actual value of the document (in terms of scholarly work invested in creating the transcription) inheres in the markup itself. I think it is good practice to provide easy access to Unicode text versions of marked-up texts as part of an application that hosts and delivers them, and if the application itself is being curated, then this functionality needs to be supported by the </a:t>
            </a:r>
            <a:r>
              <a:rPr lang="en-US" sz="2000" dirty="0" err="1"/>
              <a:t>curation</a:t>
            </a:r>
            <a:r>
              <a:rPr lang="en-US" sz="2000" dirty="0"/>
              <a:t> system. </a:t>
            </a:r>
            <a:r>
              <a:rPr lang="en-US" sz="2000" dirty="0" smtClean="0"/>
              <a:t> --Martin</a:t>
            </a:r>
            <a:endParaRPr lang="en-US" sz="2000" dirty="0"/>
          </a:p>
        </p:txBody>
      </p:sp>
    </p:spTree>
    <p:extLst>
      <p:ext uri="{BB962C8B-B14F-4D97-AF65-F5344CB8AC3E}">
        <p14:creationId xmlns:p14="http://schemas.microsoft.com/office/powerpoint/2010/main" val="3078407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xit" presetSubtype="0" fill="hold" grpId="0" nodeType="withEffect">
                                  <p:stCondLst>
                                    <p:cond delay="0"/>
                                  </p:stCondLst>
                                  <p:childTnLst>
                                    <p:animEffect transition="out" filter="dissolv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3">
                                            <p:bg/>
                                          </p:spTgt>
                                        </p:tgtEl>
                                      </p:cBhvr>
                                    </p:animEffect>
                                    <p:set>
                                      <p:cBhvr>
                                        <p:cTn id="13" dur="1" fill="hold">
                                          <p:stCondLst>
                                            <p:cond delay="499"/>
                                          </p:stCondLst>
                                        </p:cTn>
                                        <p:tgtEl>
                                          <p:spTgt spid="3">
                                            <p:bg/>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Humanities Data </a:t>
            </a:r>
            <a:r>
              <a:rPr lang="en-US" sz="1400" dirty="0" smtClean="0"/>
              <a:t>is a lot bigger than books</a:t>
            </a:r>
            <a:endParaRPr lang="en-US" sz="1400" dirty="0"/>
          </a:p>
        </p:txBody>
      </p:sp>
      <p:sp>
        <p:nvSpPr>
          <p:cNvPr id="3" name="Content Placeholder 2"/>
          <p:cNvSpPr>
            <a:spLocks noGrp="1"/>
          </p:cNvSpPr>
          <p:nvPr>
            <p:ph idx="1"/>
          </p:nvPr>
        </p:nvSpPr>
        <p:spPr>
          <a:xfrm>
            <a:off x="712788" y="3012142"/>
            <a:ext cx="7716838" cy="3600806"/>
          </a:xfrm>
        </p:spPr>
        <p:txBody>
          <a:bodyPr>
            <a:normAutofit fontScale="70000" lnSpcReduction="20000"/>
          </a:bodyPr>
          <a:lstStyle/>
          <a:p>
            <a:pPr marL="0" indent="0">
              <a:buNone/>
            </a:pPr>
            <a:r>
              <a:rPr lang="en-US" sz="3200" dirty="0" smtClean="0"/>
              <a:t>“The </a:t>
            </a:r>
            <a:r>
              <a:rPr lang="en-US" sz="3200" dirty="0"/>
              <a:t>National Archives and Records Administration (NARA) is the Government agency that preserves and provides access to the U.S. Government's collection of documents recording the important events in American history. Our archival holdings number more than 10 billion pages of unique documents, many of them handwritten, and include formats such as maps, charts, aerial and still photographs, artifacts, and motion picture, sound, and video recordings</a:t>
            </a:r>
            <a:r>
              <a:rPr lang="en-US" sz="3200" dirty="0" smtClean="0"/>
              <a:t>.”  </a:t>
            </a:r>
          </a:p>
          <a:p>
            <a:pPr marL="0" indent="0">
              <a:buNone/>
            </a:pPr>
            <a:r>
              <a:rPr lang="en-US" sz="2100" dirty="0" smtClean="0"/>
              <a:t>--</a:t>
            </a:r>
            <a:r>
              <a:rPr lang="en-US" sz="2100" b="1" dirty="0"/>
              <a:t>National Archives and Records </a:t>
            </a:r>
            <a:r>
              <a:rPr lang="en-US" sz="2100" b="1" dirty="0" smtClean="0"/>
              <a:t>Administration, Strategy </a:t>
            </a:r>
            <a:r>
              <a:rPr lang="en-US" sz="2100" b="1" dirty="0"/>
              <a:t>for Digitizing Archival Materials for Public Access, 2007-2016   http://</a:t>
            </a:r>
            <a:r>
              <a:rPr lang="en-US" sz="2100" b="1" dirty="0" err="1"/>
              <a:t>bit.ly</a:t>
            </a:r>
            <a:r>
              <a:rPr lang="en-US" sz="2100" b="1" dirty="0"/>
              <a:t>/c8EROP</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6667" y="150989"/>
            <a:ext cx="1749777" cy="1749777"/>
          </a:xfrm>
          <a:prstGeom prst="rect">
            <a:avLst/>
          </a:prstGeom>
        </p:spPr>
      </p:pic>
    </p:spTree>
    <p:extLst>
      <p:ext uri="{BB962C8B-B14F-4D97-AF65-F5344CB8AC3E}">
        <p14:creationId xmlns:p14="http://schemas.microsoft.com/office/powerpoint/2010/main" val="17360998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ur cultural commonwealth</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“Science </a:t>
            </a:r>
            <a:r>
              <a:rPr lang="en-US" dirty="0"/>
              <a:t>and engineering </a:t>
            </a:r>
            <a:r>
              <a:rPr lang="en-US" dirty="0" smtClean="0"/>
              <a:t>have made </a:t>
            </a:r>
            <a:r>
              <a:rPr lang="en-US" dirty="0"/>
              <a:t>great strides in using information technology to understand </a:t>
            </a:r>
            <a:r>
              <a:rPr lang="en-US" dirty="0" smtClean="0"/>
              <a:t>and shape </a:t>
            </a:r>
            <a:r>
              <a:rPr lang="en-US" dirty="0"/>
              <a:t>the world around us. This report is focused on how these </a:t>
            </a:r>
            <a:r>
              <a:rPr lang="en-US" dirty="0" smtClean="0"/>
              <a:t>same technologies </a:t>
            </a:r>
            <a:r>
              <a:rPr lang="en-US" dirty="0"/>
              <a:t>could help advance the study and interpretation of </a:t>
            </a:r>
            <a:r>
              <a:rPr lang="en-US" dirty="0" smtClean="0"/>
              <a:t>the vastly </a:t>
            </a:r>
            <a:r>
              <a:rPr lang="en-US" dirty="0"/>
              <a:t>more </a:t>
            </a:r>
            <a:r>
              <a:rPr lang="en-US" dirty="0">
                <a:solidFill>
                  <a:schemeClr val="accent6"/>
                </a:solidFill>
              </a:rPr>
              <a:t>messy and idiosyncratic </a:t>
            </a:r>
            <a:r>
              <a:rPr lang="en-US" dirty="0"/>
              <a:t>realm of human experience</a:t>
            </a:r>
            <a:r>
              <a:rPr lang="en-US" dirty="0" smtClean="0"/>
              <a:t>.”  (14)</a:t>
            </a:r>
          </a:p>
        </p:txBody>
      </p:sp>
      <p:pic>
        <p:nvPicPr>
          <p:cNvPr id="4" name="Picture 3" descr="acl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1459" y="17034"/>
            <a:ext cx="2172541" cy="2802366"/>
          </a:xfrm>
          <a:prstGeom prst="rect">
            <a:avLst/>
          </a:prstGeom>
        </p:spPr>
      </p:pic>
    </p:spTree>
    <p:extLst>
      <p:ext uri="{BB962C8B-B14F-4D97-AF65-F5344CB8AC3E}">
        <p14:creationId xmlns:p14="http://schemas.microsoft.com/office/powerpoint/2010/main" val="997786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Messy …. </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712787" y="2931799"/>
            <a:ext cx="7716838" cy="3388658"/>
          </a:xfrm>
        </p:spPr>
      </p:pic>
      <p:pic>
        <p:nvPicPr>
          <p:cNvPr id="5" name="Picture 4"/>
          <p:cNvPicPr>
            <a:picLocks noChangeAspect="1"/>
          </p:cNvPicPr>
          <p:nvPr/>
        </p:nvPicPr>
        <p:blipFill>
          <a:blip r:embed="rId4"/>
          <a:stretch>
            <a:fillRect/>
          </a:stretch>
        </p:blipFill>
        <p:spPr>
          <a:xfrm>
            <a:off x="1504732" y="2819400"/>
            <a:ext cx="6020310" cy="3869132"/>
          </a:xfrm>
          <a:prstGeom prst="rect">
            <a:avLst/>
          </a:prstGeom>
        </p:spPr>
      </p:pic>
      <p:sp>
        <p:nvSpPr>
          <p:cNvPr id="6" name="TextBox 5"/>
          <p:cNvSpPr txBox="1"/>
          <p:nvPr/>
        </p:nvSpPr>
        <p:spPr>
          <a:xfrm>
            <a:off x="4003412" y="768948"/>
            <a:ext cx="5130297" cy="646331"/>
          </a:xfrm>
          <a:prstGeom prst="rect">
            <a:avLst/>
          </a:prstGeom>
          <a:noFill/>
        </p:spPr>
        <p:txBody>
          <a:bodyPr wrap="square" rtlCol="0">
            <a:spAutoFit/>
          </a:bodyPr>
          <a:lstStyle/>
          <a:p>
            <a:r>
              <a:rPr lang="en-US" b="1" dirty="0" smtClean="0">
                <a:solidFill>
                  <a:schemeClr val="accent5">
                    <a:lumMod val="60000"/>
                    <a:lumOff val="40000"/>
                  </a:schemeClr>
                </a:solidFill>
              </a:rPr>
              <a:t>Claus </a:t>
            </a:r>
            <a:r>
              <a:rPr lang="en-US" b="1" dirty="0" err="1" smtClean="0">
                <a:solidFill>
                  <a:schemeClr val="accent5">
                    <a:lumMod val="60000"/>
                    <a:lumOff val="40000"/>
                  </a:schemeClr>
                </a:solidFill>
              </a:rPr>
              <a:t>Huitfeldt</a:t>
            </a:r>
            <a:r>
              <a:rPr lang="en-US" b="1" dirty="0" smtClean="0">
                <a:solidFill>
                  <a:schemeClr val="accent5">
                    <a:lumMod val="60000"/>
                    <a:lumOff val="40000"/>
                  </a:schemeClr>
                </a:solidFill>
              </a:rPr>
              <a:t>,”Electronic </a:t>
            </a:r>
            <a:r>
              <a:rPr lang="en-US" b="1" dirty="0">
                <a:solidFill>
                  <a:schemeClr val="accent5">
                    <a:lumMod val="60000"/>
                    <a:lumOff val="40000"/>
                  </a:schemeClr>
                </a:solidFill>
              </a:rPr>
              <a:t>Textual Editing: Philosophy Case </a:t>
            </a:r>
            <a:r>
              <a:rPr lang="en-US" b="1" dirty="0" smtClean="0">
                <a:solidFill>
                  <a:schemeClr val="accent5">
                    <a:lumMod val="60000"/>
                    <a:lumOff val="40000"/>
                  </a:schemeClr>
                </a:solidFill>
              </a:rPr>
              <a:t>Study”  http</a:t>
            </a:r>
            <a:r>
              <a:rPr lang="en-US" b="1" dirty="0">
                <a:solidFill>
                  <a:schemeClr val="accent5">
                    <a:lumMod val="60000"/>
                    <a:lumOff val="40000"/>
                  </a:schemeClr>
                </a:solidFill>
              </a:rPr>
              <a:t>://</a:t>
            </a:r>
            <a:r>
              <a:rPr lang="en-US" b="1" dirty="0" err="1">
                <a:solidFill>
                  <a:schemeClr val="accent5">
                    <a:lumMod val="60000"/>
                    <a:lumOff val="40000"/>
                  </a:schemeClr>
                </a:solidFill>
              </a:rPr>
              <a:t>bit.ly</a:t>
            </a:r>
            <a:r>
              <a:rPr lang="en-US" b="1" dirty="0">
                <a:solidFill>
                  <a:schemeClr val="accent5">
                    <a:lumMod val="60000"/>
                    <a:lumOff val="40000"/>
                  </a:schemeClr>
                </a:solidFill>
              </a:rPr>
              <a:t>/dTw76L</a:t>
            </a:r>
          </a:p>
        </p:txBody>
      </p:sp>
    </p:spTree>
    <p:extLst>
      <p:ext uri="{BB962C8B-B14F-4D97-AF65-F5344CB8AC3E}">
        <p14:creationId xmlns:p14="http://schemas.microsoft.com/office/powerpoint/2010/main" val="64884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idiosyncratic:</a:t>
            </a:r>
            <a:endParaRPr lang="en-US" dirty="0"/>
          </a:p>
        </p:txBody>
      </p:sp>
      <p:sp>
        <p:nvSpPr>
          <p:cNvPr id="5" name="TextBox 4"/>
          <p:cNvSpPr txBox="1"/>
          <p:nvPr/>
        </p:nvSpPr>
        <p:spPr>
          <a:xfrm>
            <a:off x="712788" y="2863847"/>
            <a:ext cx="8034350" cy="3785652"/>
          </a:xfrm>
          <a:prstGeom prst="rect">
            <a:avLst/>
          </a:prstGeom>
          <a:noFill/>
        </p:spPr>
        <p:txBody>
          <a:bodyPr wrap="square" rtlCol="0">
            <a:spAutoFit/>
          </a:bodyPr>
          <a:lstStyle/>
          <a:p>
            <a:r>
              <a:rPr lang="en-US" sz="2000" dirty="0" smtClean="0">
                <a:solidFill>
                  <a:schemeClr val="bg1"/>
                </a:solidFill>
                <a:latin typeface="Adobe Caslon Pro"/>
                <a:cs typeface="Adobe Caslon Pro"/>
              </a:rPr>
              <a:t>“An </a:t>
            </a:r>
            <a:r>
              <a:rPr lang="en-US" sz="2000" dirty="0">
                <a:solidFill>
                  <a:schemeClr val="bg1"/>
                </a:solidFill>
                <a:latin typeface="Adobe Caslon Pro"/>
                <a:cs typeface="Adobe Caslon Pro"/>
              </a:rPr>
              <a:t>obvious requirement for a </a:t>
            </a:r>
            <a:r>
              <a:rPr lang="en-US" sz="2000" dirty="0" err="1">
                <a:solidFill>
                  <a:schemeClr val="bg1"/>
                </a:solidFill>
                <a:latin typeface="Adobe Caslon Pro"/>
                <a:cs typeface="Adobe Caslon Pro"/>
              </a:rPr>
              <a:t>normalised</a:t>
            </a:r>
            <a:r>
              <a:rPr lang="en-US" sz="2000" dirty="0">
                <a:solidFill>
                  <a:schemeClr val="bg1"/>
                </a:solidFill>
                <a:latin typeface="Adobe Caslon Pro"/>
                <a:cs typeface="Adobe Caslon Pro"/>
              </a:rPr>
              <a:t> reproduction is that orthographic </a:t>
            </a:r>
            <a:r>
              <a:rPr lang="en-US" sz="2000" dirty="0" smtClean="0">
                <a:solidFill>
                  <a:schemeClr val="bg1"/>
                </a:solidFill>
                <a:latin typeface="Adobe Caslon Pro"/>
                <a:cs typeface="Adobe Caslon Pro"/>
              </a:rPr>
              <a:t>errors are </a:t>
            </a:r>
            <a:r>
              <a:rPr lang="en-US" sz="2000" dirty="0">
                <a:solidFill>
                  <a:schemeClr val="bg1"/>
                </a:solidFill>
                <a:latin typeface="Adobe Caslon Pro"/>
                <a:cs typeface="Adobe Caslon Pro"/>
              </a:rPr>
              <a:t>corrected. In this example one will have to mark up the misspelling ’</a:t>
            </a:r>
            <a:r>
              <a:rPr lang="en-US" sz="2000" dirty="0" err="1">
                <a:solidFill>
                  <a:schemeClr val="bg1"/>
                </a:solidFill>
                <a:latin typeface="Adobe Caslon Pro"/>
                <a:cs typeface="Adobe Caslon Pro"/>
              </a:rPr>
              <a:t>Vather</a:t>
            </a:r>
            <a:r>
              <a:rPr lang="en-US" sz="2000" dirty="0">
                <a:solidFill>
                  <a:schemeClr val="bg1"/>
                </a:solidFill>
                <a:latin typeface="Adobe Caslon Pro"/>
                <a:cs typeface="Adobe Caslon Pro"/>
              </a:rPr>
              <a:t>’ so that it </a:t>
            </a:r>
            <a:r>
              <a:rPr lang="en-US" sz="2000" dirty="0" smtClean="0">
                <a:solidFill>
                  <a:schemeClr val="bg1"/>
                </a:solidFill>
                <a:latin typeface="Adobe Caslon Pro"/>
                <a:cs typeface="Adobe Caslon Pro"/>
              </a:rPr>
              <a:t>can be </a:t>
            </a:r>
            <a:r>
              <a:rPr lang="en-US" sz="2000" dirty="0">
                <a:solidFill>
                  <a:schemeClr val="bg1"/>
                </a:solidFill>
                <a:latin typeface="Adobe Caslon Pro"/>
                <a:cs typeface="Adobe Caslon Pro"/>
              </a:rPr>
              <a:t>rendered correctly as ’</a:t>
            </a:r>
            <a:r>
              <a:rPr lang="en-US" sz="2000" dirty="0" err="1">
                <a:solidFill>
                  <a:schemeClr val="bg1"/>
                </a:solidFill>
                <a:latin typeface="Adobe Caslon Pro"/>
                <a:cs typeface="Adobe Caslon Pro"/>
              </a:rPr>
              <a:t>Vater</a:t>
            </a:r>
            <a:r>
              <a:rPr lang="en-US" sz="2000" dirty="0">
                <a:solidFill>
                  <a:schemeClr val="bg1"/>
                </a:solidFill>
                <a:latin typeface="Adobe Caslon Pro"/>
                <a:cs typeface="Adobe Caslon Pro"/>
              </a:rPr>
              <a:t>’ in the </a:t>
            </a:r>
            <a:r>
              <a:rPr lang="en-US" sz="2000" dirty="0" err="1">
                <a:solidFill>
                  <a:schemeClr val="bg1"/>
                </a:solidFill>
                <a:latin typeface="Adobe Caslon Pro"/>
                <a:cs typeface="Adobe Caslon Pro"/>
              </a:rPr>
              <a:t>normalised</a:t>
            </a:r>
            <a:r>
              <a:rPr lang="en-US" sz="2000" dirty="0">
                <a:solidFill>
                  <a:schemeClr val="bg1"/>
                </a:solidFill>
                <a:latin typeface="Adobe Caslon Pro"/>
                <a:cs typeface="Adobe Caslon Pro"/>
              </a:rPr>
              <a:t> version. Admittedly, orthographic rules </a:t>
            </a:r>
            <a:r>
              <a:rPr lang="en-US" sz="2000" dirty="0" smtClean="0">
                <a:solidFill>
                  <a:schemeClr val="bg1"/>
                </a:solidFill>
                <a:latin typeface="Adobe Caslon Pro"/>
                <a:cs typeface="Adobe Caslon Pro"/>
              </a:rPr>
              <a:t>are not </a:t>
            </a:r>
            <a:r>
              <a:rPr lang="en-US" sz="2000" dirty="0">
                <a:solidFill>
                  <a:schemeClr val="bg1"/>
                </a:solidFill>
                <a:latin typeface="Adobe Caslon Pro"/>
                <a:cs typeface="Adobe Caslon Pro"/>
              </a:rPr>
              <a:t>always clear, and texts are frequently written according to idiosyncratic or </a:t>
            </a:r>
            <a:r>
              <a:rPr lang="en-US" sz="2000" dirty="0" smtClean="0">
                <a:solidFill>
                  <a:schemeClr val="bg1"/>
                </a:solidFill>
                <a:latin typeface="Adobe Caslon Pro"/>
                <a:cs typeface="Adobe Caslon Pro"/>
              </a:rPr>
              <a:t>inconsistent orthographies</a:t>
            </a:r>
            <a:r>
              <a:rPr lang="en-US" sz="2000" dirty="0">
                <a:solidFill>
                  <a:schemeClr val="bg1"/>
                </a:solidFill>
                <a:latin typeface="Adobe Caslon Pro"/>
                <a:cs typeface="Adobe Caslon Pro"/>
              </a:rPr>
              <a:t>. Further complication are that orthography variation is quite often a </a:t>
            </a:r>
            <a:r>
              <a:rPr lang="en-US" sz="2000" dirty="0" smtClean="0">
                <a:solidFill>
                  <a:schemeClr val="bg1"/>
                </a:solidFill>
                <a:latin typeface="Adobe Caslon Pro"/>
                <a:cs typeface="Adobe Caslon Pro"/>
              </a:rPr>
              <a:t>literary means </a:t>
            </a:r>
            <a:r>
              <a:rPr lang="en-US" sz="2000" dirty="0">
                <a:solidFill>
                  <a:schemeClr val="bg1"/>
                </a:solidFill>
                <a:latin typeface="Adobe Caslon Pro"/>
                <a:cs typeface="Adobe Caslon Pro"/>
              </a:rPr>
              <a:t>of expression, and that orthography may in itself be an object of study. In </a:t>
            </a:r>
            <a:r>
              <a:rPr lang="en-US" sz="2000" dirty="0" smtClean="0">
                <a:solidFill>
                  <a:schemeClr val="bg1"/>
                </a:solidFill>
                <a:latin typeface="Adobe Caslon Pro"/>
                <a:cs typeface="Adobe Caslon Pro"/>
              </a:rPr>
              <a:t>electronic texts </a:t>
            </a:r>
            <a:r>
              <a:rPr lang="en-US" sz="2000" dirty="0">
                <a:solidFill>
                  <a:schemeClr val="bg1"/>
                </a:solidFill>
                <a:latin typeface="Adobe Caslon Pro"/>
                <a:cs typeface="Adobe Caslon Pro"/>
              </a:rPr>
              <a:t>spelling affects not only readability, but also </a:t>
            </a:r>
            <a:r>
              <a:rPr lang="en-US" sz="2000" dirty="0" err="1">
                <a:solidFill>
                  <a:schemeClr val="bg1"/>
                </a:solidFill>
                <a:latin typeface="Adobe Caslon Pro"/>
                <a:cs typeface="Adobe Caslon Pro"/>
              </a:rPr>
              <a:t>retrieveability</a:t>
            </a:r>
            <a:r>
              <a:rPr lang="en-US" sz="2000" dirty="0">
                <a:solidFill>
                  <a:schemeClr val="bg1"/>
                </a:solidFill>
                <a:latin typeface="Adobe Caslon Pro"/>
                <a:cs typeface="Adobe Caslon Pro"/>
              </a:rPr>
              <a:t>. Therefore, </a:t>
            </a:r>
            <a:r>
              <a:rPr lang="en-US" sz="2000" dirty="0" err="1" smtClean="0">
                <a:solidFill>
                  <a:schemeClr val="bg1"/>
                </a:solidFill>
                <a:latin typeface="Adobe Caslon Pro"/>
                <a:cs typeface="Adobe Caslon Pro"/>
              </a:rPr>
              <a:t>standardisation</a:t>
            </a:r>
            <a:r>
              <a:rPr lang="en-US" sz="2000" dirty="0" smtClean="0">
                <a:solidFill>
                  <a:schemeClr val="bg1"/>
                </a:solidFill>
                <a:latin typeface="Adobe Caslon Pro"/>
                <a:cs typeface="Adobe Caslon Pro"/>
              </a:rPr>
              <a:t> is </a:t>
            </a:r>
            <a:r>
              <a:rPr lang="en-US" sz="2000" dirty="0">
                <a:solidFill>
                  <a:schemeClr val="bg1"/>
                </a:solidFill>
                <a:latin typeface="Adobe Caslon Pro"/>
                <a:cs typeface="Adobe Caslon Pro"/>
              </a:rPr>
              <a:t>much more important in electronic than in traditional editions. While there may be </a:t>
            </a:r>
            <a:r>
              <a:rPr lang="en-US" sz="2000" dirty="0" smtClean="0">
                <a:solidFill>
                  <a:schemeClr val="bg1"/>
                </a:solidFill>
                <a:latin typeface="Adobe Caslon Pro"/>
                <a:cs typeface="Adobe Caslon Pro"/>
              </a:rPr>
              <a:t>a need </a:t>
            </a:r>
            <a:r>
              <a:rPr lang="en-US" sz="2000" dirty="0">
                <a:solidFill>
                  <a:schemeClr val="bg1"/>
                </a:solidFill>
                <a:latin typeface="Adobe Caslon Pro"/>
                <a:cs typeface="Adobe Caslon Pro"/>
              </a:rPr>
              <a:t>to retain the original orthography, as in diplomatic transcription, there is also a need </a:t>
            </a:r>
            <a:r>
              <a:rPr lang="en-US" sz="2000" dirty="0" smtClean="0">
                <a:solidFill>
                  <a:schemeClr val="bg1"/>
                </a:solidFill>
                <a:latin typeface="Adobe Caslon Pro"/>
                <a:cs typeface="Adobe Caslon Pro"/>
              </a:rPr>
              <a:t>to </a:t>
            </a:r>
            <a:r>
              <a:rPr lang="en-US" sz="2000" dirty="0" err="1" smtClean="0">
                <a:solidFill>
                  <a:schemeClr val="bg1"/>
                </a:solidFill>
                <a:latin typeface="Adobe Caslon Pro"/>
                <a:cs typeface="Adobe Caslon Pro"/>
              </a:rPr>
              <a:t>standardise</a:t>
            </a:r>
            <a:r>
              <a:rPr lang="en-US" sz="2000" dirty="0" smtClean="0">
                <a:solidFill>
                  <a:schemeClr val="bg1"/>
                </a:solidFill>
                <a:latin typeface="Adobe Caslon Pro"/>
                <a:cs typeface="Adobe Caslon Pro"/>
              </a:rPr>
              <a:t> </a:t>
            </a:r>
            <a:r>
              <a:rPr lang="en-US" sz="2000" dirty="0">
                <a:solidFill>
                  <a:schemeClr val="bg1"/>
                </a:solidFill>
                <a:latin typeface="Adobe Caslon Pro"/>
                <a:cs typeface="Adobe Caslon Pro"/>
              </a:rPr>
              <a:t>orthography to some set of uniform spelling rules</a:t>
            </a:r>
            <a:r>
              <a:rPr lang="en-US" sz="2000" dirty="0" smtClean="0">
                <a:solidFill>
                  <a:schemeClr val="bg1"/>
                </a:solidFill>
                <a:latin typeface="Adobe Caslon Pro"/>
                <a:cs typeface="Adobe Caslon Pro"/>
              </a:rPr>
              <a:t>.”</a:t>
            </a:r>
            <a:endParaRPr lang="en-US" sz="2000" dirty="0">
              <a:solidFill>
                <a:schemeClr val="bg1"/>
              </a:solidFill>
              <a:latin typeface="Adobe Caslon Pro"/>
              <a:cs typeface="Adobe Caslon Pro"/>
            </a:endParaRP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47387" b="-67857"/>
          <a:stretch/>
        </p:blipFill>
        <p:spPr>
          <a:xfrm>
            <a:off x="712788" y="2863847"/>
            <a:ext cx="7932651" cy="2640800"/>
          </a:xfrm>
        </p:spPr>
      </p:pic>
    </p:spTree>
    <p:extLst>
      <p:ext uri="{BB962C8B-B14F-4D97-AF65-F5344CB8AC3E}">
        <p14:creationId xmlns:p14="http://schemas.microsoft.com/office/powerpoint/2010/main" val="67168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ix laws to give us pause: </a:t>
            </a:r>
            <a:endParaRPr lang="en-US" dirty="0"/>
          </a:p>
        </p:txBody>
      </p:sp>
      <p:sp>
        <p:nvSpPr>
          <p:cNvPr id="3" name="Content Placeholder 2"/>
          <p:cNvSpPr>
            <a:spLocks noGrp="1"/>
          </p:cNvSpPr>
          <p:nvPr>
            <p:ph idx="1"/>
          </p:nvPr>
        </p:nvSpPr>
        <p:spPr>
          <a:xfrm>
            <a:off x="510779" y="3075916"/>
            <a:ext cx="8084503" cy="3454198"/>
          </a:xfrm>
        </p:spPr>
        <p:txBody>
          <a:bodyPr>
            <a:noAutofit/>
          </a:bodyPr>
          <a:lstStyle/>
          <a:p>
            <a:pPr marL="457200" indent="-457200">
              <a:spcAft>
                <a:spcPts val="1000"/>
              </a:spcAft>
              <a:buFont typeface="+mj-lt"/>
              <a:buAutoNum type="arabicPeriod"/>
            </a:pPr>
            <a:r>
              <a:rPr lang="en-US" sz="2000" dirty="0"/>
              <a:t>Scholars are interested in </a:t>
            </a:r>
            <a:r>
              <a:rPr lang="en-US" sz="2000" dirty="0" smtClean="0"/>
              <a:t>particular texts.</a:t>
            </a:r>
            <a:endParaRPr lang="en-US" sz="2000" dirty="0"/>
          </a:p>
          <a:p>
            <a:pPr marL="457200" indent="-457200">
              <a:spcAft>
                <a:spcPts val="1000"/>
              </a:spcAft>
              <a:buFont typeface="+mj-lt"/>
              <a:buAutoNum type="arabicPeriod"/>
            </a:pPr>
            <a:r>
              <a:rPr lang="en-US" sz="2000" dirty="0" smtClean="0"/>
              <a:t>Analytical tools </a:t>
            </a:r>
            <a:r>
              <a:rPr lang="en-US" sz="2000" dirty="0"/>
              <a:t>are only useful if they can be applied to texts that are of </a:t>
            </a:r>
            <a:r>
              <a:rPr lang="en-US" sz="2000" dirty="0" smtClean="0"/>
              <a:t>interest.</a:t>
            </a:r>
            <a:endParaRPr lang="en-US" sz="2000" dirty="0"/>
          </a:p>
          <a:p>
            <a:pPr marL="457200" indent="-457200">
              <a:spcAft>
                <a:spcPts val="1000"/>
              </a:spcAft>
              <a:buFont typeface="+mj-lt"/>
              <a:buAutoNum type="arabicPeriod"/>
            </a:pPr>
            <a:r>
              <a:rPr lang="en-US" sz="2000" dirty="0"/>
              <a:t>No single collection has all </a:t>
            </a:r>
            <a:r>
              <a:rPr lang="en-US" sz="2000" dirty="0" smtClean="0"/>
              <a:t>texts.</a:t>
            </a:r>
            <a:endParaRPr lang="en-US" sz="2000" dirty="0"/>
          </a:p>
          <a:p>
            <a:pPr marL="457200" indent="-457200">
              <a:spcAft>
                <a:spcPts val="1000"/>
              </a:spcAft>
              <a:buFont typeface="+mj-lt"/>
              <a:buAutoNum type="arabicPeriod"/>
            </a:pPr>
            <a:r>
              <a:rPr lang="en-US" sz="2000" dirty="0"/>
              <a:t>No two collections will be identical in </a:t>
            </a:r>
            <a:r>
              <a:rPr lang="en-US" sz="2000" dirty="0" smtClean="0"/>
              <a:t>format.</a:t>
            </a:r>
            <a:endParaRPr lang="en-US" sz="2000" dirty="0"/>
          </a:p>
          <a:p>
            <a:pPr marL="457200" indent="-457200">
              <a:spcAft>
                <a:spcPts val="1000"/>
              </a:spcAft>
              <a:buFont typeface="+mj-lt"/>
              <a:buAutoNum type="arabicPeriod"/>
            </a:pPr>
            <a:r>
              <a:rPr lang="en-US" sz="2000" dirty="0"/>
              <a:t>No one collection will be internally consistent in </a:t>
            </a:r>
            <a:r>
              <a:rPr lang="en-US" sz="2000" dirty="0" smtClean="0"/>
              <a:t>format.</a:t>
            </a:r>
          </a:p>
          <a:p>
            <a:pPr marL="457200" indent="-457200">
              <a:spcAft>
                <a:spcPts val="1000"/>
              </a:spcAft>
              <a:buFont typeface="+mj-lt"/>
              <a:buAutoNum type="arabicPeriod"/>
            </a:pPr>
            <a:r>
              <a:rPr lang="en-US" sz="2000" dirty="0" smtClean="0"/>
              <a:t>Analytical tools need comparable texts in order to provide meaningful results.</a:t>
            </a:r>
            <a:endParaRPr lang="en-US" sz="2000" dirty="0"/>
          </a:p>
        </p:txBody>
      </p:sp>
    </p:spTree>
    <p:extLst>
      <p:ext uri="{BB962C8B-B14F-4D97-AF65-F5344CB8AC3E}">
        <p14:creationId xmlns:p14="http://schemas.microsoft.com/office/powerpoint/2010/main" val="26763203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humanities data narratives include normalization</a:t>
            </a:r>
            <a:endParaRPr lang="en-US" dirty="0"/>
          </a:p>
        </p:txBody>
      </p:sp>
      <p:sp>
        <p:nvSpPr>
          <p:cNvPr id="3" name="Content Placeholder 2"/>
          <p:cNvSpPr>
            <a:spLocks noGrp="1"/>
          </p:cNvSpPr>
          <p:nvPr>
            <p:ph idx="1"/>
          </p:nvPr>
        </p:nvSpPr>
        <p:spPr/>
        <p:txBody>
          <a:bodyPr>
            <a:normAutofit fontScale="62500" lnSpcReduction="20000"/>
          </a:bodyPr>
          <a:lstStyle/>
          <a:p>
            <a:pPr marL="0" indent="0">
              <a:spcAft>
                <a:spcPts val="1000"/>
              </a:spcAft>
              <a:buNone/>
            </a:pPr>
            <a:r>
              <a:rPr lang="en-US" sz="2900" b="1" i="1" dirty="0" smtClean="0"/>
              <a:t>Lots</a:t>
            </a:r>
            <a:r>
              <a:rPr lang="en-US" sz="2900" dirty="0" smtClean="0"/>
              <a:t> of normalization, at very granular</a:t>
            </a:r>
          </a:p>
          <a:p>
            <a:pPr marL="0" indent="0">
              <a:spcAft>
                <a:spcPts val="1000"/>
              </a:spcAft>
              <a:buNone/>
            </a:pPr>
            <a:r>
              <a:rPr lang="en-US" sz="2900" dirty="0" smtClean="0"/>
              <a:t> levels.  For example, with textual data, </a:t>
            </a:r>
          </a:p>
          <a:p>
            <a:pPr marL="0" indent="0">
              <a:spcAft>
                <a:spcPts val="1000"/>
              </a:spcAft>
              <a:buNone/>
            </a:pPr>
            <a:r>
              <a:rPr lang="en-US" sz="2900" dirty="0" smtClean="0"/>
              <a:t>normalization might apply to:</a:t>
            </a:r>
          </a:p>
          <a:p>
            <a:pPr>
              <a:spcAft>
                <a:spcPts val="1000"/>
              </a:spcAft>
            </a:pPr>
            <a:r>
              <a:rPr lang="en-US" sz="3300" dirty="0" smtClean="0"/>
              <a:t>Spelling</a:t>
            </a:r>
          </a:p>
          <a:p>
            <a:pPr>
              <a:spcAft>
                <a:spcPts val="1000"/>
              </a:spcAft>
            </a:pPr>
            <a:r>
              <a:rPr lang="en-US" sz="3300" dirty="0" smtClean="0"/>
              <a:t>Vocabular</a:t>
            </a:r>
            <a:r>
              <a:rPr lang="en-US" sz="3300" dirty="0"/>
              <a:t>y</a:t>
            </a:r>
            <a:endParaRPr lang="en-US" sz="3300" dirty="0" smtClean="0"/>
          </a:p>
          <a:p>
            <a:pPr>
              <a:spcAft>
                <a:spcPts val="1000"/>
              </a:spcAft>
            </a:pPr>
            <a:r>
              <a:rPr lang="en-US" sz="3300" dirty="0" smtClean="0"/>
              <a:t>Punctuation (esp. hyphenation)</a:t>
            </a:r>
          </a:p>
          <a:p>
            <a:pPr>
              <a:spcAft>
                <a:spcPts val="1000"/>
              </a:spcAft>
            </a:pPr>
            <a:r>
              <a:rPr lang="en-US" sz="3300" dirty="0" smtClean="0"/>
              <a:t>Chunking (paragraphs, pages, arbitrary chunks)</a:t>
            </a:r>
          </a:p>
          <a:p>
            <a:pPr>
              <a:spcAft>
                <a:spcPts val="1000"/>
              </a:spcAft>
            </a:pPr>
            <a:r>
              <a:rPr lang="en-US" sz="3300" dirty="0" smtClean="0"/>
              <a:t>Markup</a:t>
            </a:r>
          </a:p>
          <a:p>
            <a:pPr>
              <a:spcAft>
                <a:spcPts val="1000"/>
              </a:spcAft>
            </a:pPr>
            <a:r>
              <a:rPr lang="en-US" sz="3300" dirty="0" smtClean="0"/>
              <a:t>Metadata</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1410" y="3012142"/>
            <a:ext cx="2728215" cy="2182572"/>
          </a:xfrm>
          <a:prstGeom prst="rect">
            <a:avLst/>
          </a:prstGeom>
        </p:spPr>
      </p:pic>
      <p:sp>
        <p:nvSpPr>
          <p:cNvPr id="5" name="TextBox 4"/>
          <p:cNvSpPr txBox="1"/>
          <p:nvPr/>
        </p:nvSpPr>
        <p:spPr>
          <a:xfrm>
            <a:off x="3948193" y="674014"/>
            <a:ext cx="2672126" cy="584776"/>
          </a:xfrm>
          <a:prstGeom prst="rect">
            <a:avLst/>
          </a:prstGeom>
          <a:noFill/>
        </p:spPr>
        <p:txBody>
          <a:bodyPr wrap="none" rtlCol="0">
            <a:spAutoFit/>
          </a:bodyPr>
          <a:lstStyle/>
          <a:p>
            <a:r>
              <a:rPr lang="en-US" sz="3200" dirty="0" smtClean="0"/>
              <a:t>Therefore….</a:t>
            </a:r>
            <a:endParaRPr lang="en-US" sz="3200" dirty="0"/>
          </a:p>
        </p:txBody>
      </p:sp>
    </p:spTree>
    <p:extLst>
      <p:ext uri="{BB962C8B-B14F-4D97-AF65-F5344CB8AC3E}">
        <p14:creationId xmlns:p14="http://schemas.microsoft.com/office/powerpoint/2010/main" val="556781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text-mining example</a:t>
            </a:r>
            <a:endParaRPr lang="en-US" dirty="0"/>
          </a:p>
        </p:txBody>
      </p:sp>
      <p:sp>
        <p:nvSpPr>
          <p:cNvPr id="3" name="Content Placeholder 2"/>
          <p:cNvSpPr>
            <a:spLocks noGrp="1"/>
          </p:cNvSpPr>
          <p:nvPr>
            <p:ph idx="1"/>
          </p:nvPr>
        </p:nvSpPr>
        <p:spPr>
          <a:xfrm>
            <a:off x="707474" y="2963516"/>
            <a:ext cx="7716838" cy="3388658"/>
          </a:xfrm>
        </p:spPr>
        <p:style>
          <a:lnRef idx="1">
            <a:schemeClr val="accent4"/>
          </a:lnRef>
          <a:fillRef idx="3">
            <a:schemeClr val="accent4"/>
          </a:fillRef>
          <a:effectRef idx="2">
            <a:schemeClr val="accent4"/>
          </a:effectRef>
          <a:fontRef idx="minor">
            <a:schemeClr val="lt1"/>
          </a:fontRef>
        </p:style>
        <p:txBody>
          <a:bodyPr/>
          <a:lstStyle/>
          <a:p>
            <a:r>
              <a:rPr lang="en-US" dirty="0">
                <a:cs typeface="Adobe Caslon Pro"/>
              </a:rPr>
              <a:t>the MONK Project includes approximately 525 works of American literature from the 18th and 19th centuries, and 37 plays and 5 works of poetry by William Shakespeare provided by the scholars and libraries at Northwestern University, Indiana University, the University of North Carolina at Chapel Hill, and the University of Virginia. These texts are available to all users, regardless of institutional affiliation.</a:t>
            </a:r>
          </a:p>
        </p:txBody>
      </p:sp>
      <p:sp>
        <p:nvSpPr>
          <p:cNvPr id="4" name="TextBox 3"/>
          <p:cNvSpPr txBox="1"/>
          <p:nvPr/>
        </p:nvSpPr>
        <p:spPr>
          <a:xfrm>
            <a:off x="743823" y="2819400"/>
            <a:ext cx="7722151" cy="378565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a:cs typeface="Adobe Caslon Pro"/>
              </a:rPr>
              <a:t>Staff, student or faculty at one of the </a:t>
            </a:r>
            <a:r>
              <a:rPr lang="en-US" sz="2400" dirty="0" smtClean="0">
                <a:cs typeface="Adobe Caslon Pro"/>
              </a:rPr>
              <a:t>Big Ten </a:t>
            </a:r>
            <a:r>
              <a:rPr lang="en-US" sz="2400" dirty="0">
                <a:cs typeface="Adobe Caslon Pro"/>
              </a:rPr>
              <a:t>schools may use MONK with an augmented data set that includes all the texts in the public data set plus about a thousand works of British literature from the 16th through the 19th century, provided by The Text Creation Partnership (EEBO and ECCO) and </a:t>
            </a:r>
            <a:r>
              <a:rPr lang="en-US" sz="2400" dirty="0" err="1">
                <a:cs typeface="Adobe Caslon Pro"/>
              </a:rPr>
              <a:t>ProQuest</a:t>
            </a:r>
            <a:r>
              <a:rPr lang="en-US" sz="2400" dirty="0">
                <a:cs typeface="Adobe Caslon Pro"/>
              </a:rPr>
              <a:t> (</a:t>
            </a:r>
            <a:r>
              <a:rPr lang="en-US" sz="2400" dirty="0" err="1">
                <a:cs typeface="Adobe Caslon Pro"/>
              </a:rPr>
              <a:t>Chadwyck</a:t>
            </a:r>
            <a:r>
              <a:rPr lang="en-US" sz="2400" dirty="0">
                <a:cs typeface="Adobe Caslon Pro"/>
              </a:rPr>
              <a:t>-Healey Nineteenth-Century Fiction). To use MONK with this data set you will be required to </a:t>
            </a:r>
            <a:r>
              <a:rPr lang="en-US" sz="2400" b="1" dirty="0">
                <a:cs typeface="Adobe Caslon Pro"/>
              </a:rPr>
              <a:t>authenticate</a:t>
            </a:r>
            <a:r>
              <a:rPr lang="en-US" sz="2400" dirty="0">
                <a:cs typeface="Adobe Caslon Pro"/>
              </a:rPr>
              <a:t> using </a:t>
            </a:r>
            <a:r>
              <a:rPr lang="en-US" sz="2400" dirty="0" smtClean="0">
                <a:cs typeface="Adobe Caslon Pro"/>
              </a:rPr>
              <a:t>the CIC implementation of Shibboleth.</a:t>
            </a:r>
            <a:endParaRPr lang="en-US" sz="2400" dirty="0">
              <a:cs typeface="Adobe Caslon Pro"/>
            </a:endParaRPr>
          </a:p>
        </p:txBody>
      </p:sp>
      <p:pic>
        <p:nvPicPr>
          <p:cNvPr id="5" name="Picture 4"/>
          <p:cNvPicPr>
            <a:picLocks noChangeAspect="1"/>
          </p:cNvPicPr>
          <p:nvPr/>
        </p:nvPicPr>
        <p:blipFill>
          <a:blip r:embed="rId3"/>
          <a:stretch>
            <a:fillRect/>
          </a:stretch>
        </p:blipFill>
        <p:spPr>
          <a:xfrm>
            <a:off x="0" y="262308"/>
            <a:ext cx="3594100" cy="927100"/>
          </a:xfrm>
          <a:prstGeom prst="rect">
            <a:avLst/>
          </a:prstGeom>
          <a:solidFill>
            <a:schemeClr val="bg2"/>
          </a:solidFill>
          <a:ln>
            <a:solidFill>
              <a:srgbClr val="F2D908"/>
            </a:solidFill>
          </a:ln>
        </p:spPr>
      </p:pic>
    </p:spTree>
    <p:extLst>
      <p:ext uri="{BB962C8B-B14F-4D97-AF65-F5344CB8AC3E}">
        <p14:creationId xmlns:p14="http://schemas.microsoft.com/office/powerpoint/2010/main" val="3603820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527989"/>
            <a:ext cx="7716837" cy="1447800"/>
          </a:xfrm>
        </p:spPr>
        <p:txBody>
          <a:bodyPr/>
          <a:lstStyle/>
          <a:p>
            <a:r>
              <a:rPr lang="en-US" dirty="0" smtClean="0"/>
              <a:t>MONK Ingest:</a:t>
            </a:r>
            <a:endParaRPr lang="en-US" dirty="0"/>
          </a:p>
        </p:txBody>
      </p:sp>
      <p:pic>
        <p:nvPicPr>
          <p:cNvPr id="4" name="Content Placeholder 3"/>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b="-770"/>
          <a:stretch/>
        </p:blipFill>
        <p:spPr bwMode="auto">
          <a:xfrm>
            <a:off x="5672667" y="229869"/>
            <a:ext cx="3457220" cy="65693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4"/>
          <p:cNvSpPr txBox="1"/>
          <p:nvPr/>
        </p:nvSpPr>
        <p:spPr>
          <a:xfrm>
            <a:off x="317677" y="2975789"/>
            <a:ext cx="5369101" cy="255454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000" dirty="0">
                <a:solidFill>
                  <a:schemeClr val="bg1"/>
                </a:solidFill>
              </a:rPr>
              <a:t>1. </a:t>
            </a:r>
            <a:r>
              <a:rPr lang="en-US" sz="2000" dirty="0" err="1">
                <a:solidFill>
                  <a:schemeClr val="bg1"/>
                </a:solidFill>
              </a:rPr>
              <a:t>Tei</a:t>
            </a:r>
            <a:r>
              <a:rPr lang="en-US" sz="2000" dirty="0">
                <a:solidFill>
                  <a:schemeClr val="bg1"/>
                </a:solidFill>
              </a:rPr>
              <a:t> source files (from various collections, with various </a:t>
            </a:r>
            <a:r>
              <a:rPr lang="en-US" sz="2000" dirty="0" err="1">
                <a:solidFill>
                  <a:schemeClr val="bg1"/>
                </a:solidFill>
              </a:rPr>
              <a:t>idiosyncracies</a:t>
            </a:r>
            <a:r>
              <a:rPr lang="en-US" sz="2000" dirty="0">
                <a:solidFill>
                  <a:schemeClr val="bg1"/>
                </a:solidFill>
              </a:rPr>
              <a:t>) go through Abbot, a series of </a:t>
            </a:r>
            <a:r>
              <a:rPr lang="en-US" sz="2000" dirty="0" err="1">
                <a:solidFill>
                  <a:schemeClr val="bg1"/>
                </a:solidFill>
              </a:rPr>
              <a:t>xsl</a:t>
            </a:r>
            <a:r>
              <a:rPr lang="en-US" sz="2000" dirty="0">
                <a:solidFill>
                  <a:schemeClr val="bg1"/>
                </a:solidFill>
              </a:rPr>
              <a:t> routines that transform the input format into TEI-Analytics (TEI-A for short), with some curatorial interaction.</a:t>
            </a:r>
          </a:p>
          <a:p>
            <a:endParaRPr lang="en-US" sz="2000" dirty="0">
              <a:solidFill>
                <a:schemeClr val="bg1"/>
              </a:solidFill>
            </a:endParaRPr>
          </a:p>
          <a:p>
            <a:endParaRPr lang="en-US" sz="2000" dirty="0">
              <a:solidFill>
                <a:schemeClr val="bg1"/>
              </a:solidFill>
            </a:endParaRPr>
          </a:p>
        </p:txBody>
      </p:sp>
      <p:sp>
        <p:nvSpPr>
          <p:cNvPr id="6" name="TextBox 5"/>
          <p:cNvSpPr txBox="1"/>
          <p:nvPr/>
        </p:nvSpPr>
        <p:spPr>
          <a:xfrm>
            <a:off x="317678" y="3029910"/>
            <a:ext cx="5369102" cy="230832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a:t>2. “Unadorned” TEI-A files go through </a:t>
            </a:r>
            <a:r>
              <a:rPr lang="en-US" dirty="0" err="1"/>
              <a:t>Morphadorner</a:t>
            </a:r>
            <a:r>
              <a:rPr lang="en-US" dirty="0"/>
              <a:t>, a trainable part-of-speech tagger that tokenizes the texts into sentences, words and punctuation, assigns ids to the words and punctuation marks, and adorns the words with morphological tagging data (lemma, part of speech, and standard spelling)</a:t>
            </a:r>
            <a:r>
              <a:rPr lang="en-US" dirty="0" smtClean="0"/>
              <a:t>.</a:t>
            </a:r>
            <a:endParaRPr lang="en-US" dirty="0"/>
          </a:p>
        </p:txBody>
      </p:sp>
      <p:sp>
        <p:nvSpPr>
          <p:cNvPr id="7" name="TextBox 6"/>
          <p:cNvSpPr txBox="1"/>
          <p:nvPr/>
        </p:nvSpPr>
        <p:spPr>
          <a:xfrm>
            <a:off x="317678" y="3252788"/>
            <a:ext cx="5369100"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dirty="0"/>
              <a:t>3. Adorned TEI-A files go through Acolyte, a script that adds curator-prepared bibliographic data</a:t>
            </a:r>
          </a:p>
          <a:p>
            <a:endParaRPr lang="en-US" dirty="0"/>
          </a:p>
        </p:txBody>
      </p:sp>
      <p:sp>
        <p:nvSpPr>
          <p:cNvPr id="8" name="TextBox 7"/>
          <p:cNvSpPr txBox="1"/>
          <p:nvPr/>
        </p:nvSpPr>
        <p:spPr>
          <a:xfrm>
            <a:off x="317678" y="2994890"/>
            <a:ext cx="5354989" cy="1477328"/>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dirty="0"/>
              <a:t>4. </a:t>
            </a:r>
            <a:r>
              <a:rPr lang="en-GB" dirty="0" err="1"/>
              <a:t>Bibadorned</a:t>
            </a:r>
            <a:r>
              <a:rPr lang="en-GB" dirty="0"/>
              <a:t> files are processed by Prior, using a pair of files defining the parts of speech and word classes, to produce tab-delimited text files in MySQL import format, one file for each table in the MySQL database.</a:t>
            </a:r>
          </a:p>
        </p:txBody>
      </p:sp>
      <p:sp>
        <p:nvSpPr>
          <p:cNvPr id="9" name="TextBox 8"/>
          <p:cNvSpPr txBox="1"/>
          <p:nvPr/>
        </p:nvSpPr>
        <p:spPr>
          <a:xfrm>
            <a:off x="317678" y="2975789"/>
            <a:ext cx="5369102"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dirty="0"/>
              <a:t>5. </a:t>
            </a:r>
            <a:r>
              <a:rPr lang="en-GB" dirty="0" err="1"/>
              <a:t>cdb.csh</a:t>
            </a:r>
            <a:r>
              <a:rPr lang="en-GB" dirty="0"/>
              <a:t> creates a Monk MySQL database and imports the tab-delimited text files. </a:t>
            </a:r>
          </a:p>
        </p:txBody>
      </p:sp>
      <p:pic>
        <p:nvPicPr>
          <p:cNvPr id="10" name="Picture 9" descr="monk.splash.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564" y="3754399"/>
            <a:ext cx="5369103" cy="3044860"/>
          </a:xfrm>
          <a:prstGeom prst="rect">
            <a:avLst/>
          </a:prstGeom>
        </p:spPr>
      </p:pic>
      <p:sp>
        <p:nvSpPr>
          <p:cNvPr id="11" name="Rectangle 10"/>
          <p:cNvSpPr/>
          <p:nvPr/>
        </p:nvSpPr>
        <p:spPr>
          <a:xfrm>
            <a:off x="441756" y="4287552"/>
            <a:ext cx="2194080"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dirty="0"/>
              <a:t>http://</a:t>
            </a:r>
            <a:r>
              <a:rPr lang="en-US" dirty="0" err="1"/>
              <a:t>bit.ly</a:t>
            </a:r>
            <a:r>
              <a:rPr lang="en-US" dirty="0"/>
              <a:t>/</a:t>
            </a:r>
            <a:r>
              <a:rPr lang="en-US" dirty="0" err="1"/>
              <a:t>hyotgz</a:t>
            </a:r>
            <a:endParaRPr lang="en-US" dirty="0"/>
          </a:p>
        </p:txBody>
      </p:sp>
    </p:spTree>
    <p:extLst>
      <p:ext uri="{BB962C8B-B14F-4D97-AF65-F5344CB8AC3E}">
        <p14:creationId xmlns:p14="http://schemas.microsoft.com/office/powerpoint/2010/main" val="2537212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1000"/>
                                        <p:tgtEl>
                                          <p:spTgt spid="10"/>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12788" y="3561879"/>
            <a:ext cx="7716838" cy="3106291"/>
          </a:xfrm>
        </p:spPr>
        <p:txBody>
          <a:bodyPr numCol="2">
            <a:noAutofit/>
          </a:bodyPr>
          <a:lstStyle/>
          <a:p>
            <a:pPr lvl="1">
              <a:spcAft>
                <a:spcPts val="800"/>
              </a:spcAft>
              <a:buFont typeface="Arial"/>
              <a:buChar char="•"/>
            </a:pPr>
            <a:r>
              <a:rPr lang="en-US" sz="2400" b="1" dirty="0" smtClean="0"/>
              <a:t>7,483,715 </a:t>
            </a:r>
            <a:r>
              <a:rPr lang="en-US" sz="2400" b="1" dirty="0"/>
              <a:t>total volumes  </a:t>
            </a:r>
          </a:p>
          <a:p>
            <a:pPr lvl="1">
              <a:spcAft>
                <a:spcPts val="800"/>
              </a:spcAft>
              <a:buFont typeface="Arial"/>
              <a:buChar char="•"/>
            </a:pPr>
            <a:r>
              <a:rPr lang="en-US" sz="2400" b="1" dirty="0" smtClean="0"/>
              <a:t>4,227,702 </a:t>
            </a:r>
            <a:r>
              <a:rPr lang="en-US" sz="2400" b="1" dirty="0"/>
              <a:t>book </a:t>
            </a:r>
            <a:r>
              <a:rPr lang="en-US" sz="2400" b="1" dirty="0" smtClean="0"/>
              <a:t>titles</a:t>
            </a:r>
          </a:p>
          <a:p>
            <a:pPr indent="0">
              <a:spcAft>
                <a:spcPts val="800"/>
              </a:spcAft>
              <a:buFont typeface="Arial"/>
              <a:buChar char="•"/>
            </a:pPr>
            <a:r>
              <a:rPr lang="en-US" b="1" dirty="0" smtClean="0"/>
              <a:t> 182,782 </a:t>
            </a:r>
            <a:r>
              <a:rPr lang="en-US" b="1" dirty="0"/>
              <a:t>serial </a:t>
            </a:r>
            <a:r>
              <a:rPr lang="en-US" b="1" dirty="0" smtClean="0"/>
              <a:t>titles</a:t>
            </a:r>
          </a:p>
          <a:p>
            <a:pPr indent="0">
              <a:spcAft>
                <a:spcPts val="800"/>
              </a:spcAft>
              <a:buFont typeface="Arial"/>
              <a:buChar char="•"/>
            </a:pPr>
            <a:r>
              <a:rPr lang="en-US" b="1" dirty="0" smtClean="0"/>
              <a:t> 2,619,300,250 </a:t>
            </a:r>
            <a:r>
              <a:rPr lang="en-US" b="1" dirty="0"/>
              <a:t>pages </a:t>
            </a:r>
            <a:endParaRPr lang="en-US" b="1" dirty="0" smtClean="0"/>
          </a:p>
          <a:p>
            <a:pPr indent="0">
              <a:spcAft>
                <a:spcPts val="800"/>
              </a:spcAft>
              <a:buNone/>
            </a:pPr>
            <a:r>
              <a:rPr lang="en-US" b="1" dirty="0" smtClean="0"/>
              <a:t> </a:t>
            </a:r>
          </a:p>
          <a:p>
            <a:pPr indent="0">
              <a:spcAft>
                <a:spcPts val="800"/>
              </a:spcAft>
              <a:buFont typeface="Arial"/>
              <a:buChar char="•"/>
            </a:pPr>
            <a:endParaRPr lang="en-US" b="1" dirty="0"/>
          </a:p>
          <a:p>
            <a:pPr indent="0">
              <a:spcAft>
                <a:spcPts val="800"/>
              </a:spcAft>
              <a:buFont typeface="Arial"/>
              <a:buChar char="•"/>
            </a:pPr>
            <a:r>
              <a:rPr lang="en-US" b="1" dirty="0" smtClean="0"/>
              <a:t>278 </a:t>
            </a:r>
            <a:r>
              <a:rPr lang="en-US" b="1" dirty="0"/>
              <a:t>terabytes </a:t>
            </a:r>
            <a:endParaRPr lang="en-US" b="1" dirty="0" smtClean="0"/>
          </a:p>
          <a:p>
            <a:pPr indent="0">
              <a:spcAft>
                <a:spcPts val="800"/>
              </a:spcAft>
              <a:buFont typeface="Arial"/>
              <a:buChar char="•"/>
            </a:pPr>
            <a:r>
              <a:rPr lang="en-US" b="1" dirty="0" smtClean="0"/>
              <a:t> 89 </a:t>
            </a:r>
            <a:r>
              <a:rPr lang="en-US" b="1" dirty="0"/>
              <a:t>miles </a:t>
            </a:r>
            <a:endParaRPr lang="en-US" b="1" dirty="0" smtClean="0"/>
          </a:p>
          <a:p>
            <a:pPr indent="0">
              <a:spcAft>
                <a:spcPts val="800"/>
              </a:spcAft>
              <a:buFont typeface="Arial"/>
              <a:buChar char="•"/>
            </a:pPr>
            <a:r>
              <a:rPr lang="en-US" b="1" dirty="0" smtClean="0"/>
              <a:t> 6,081 </a:t>
            </a:r>
            <a:r>
              <a:rPr lang="en-US" b="1" dirty="0"/>
              <a:t>tons </a:t>
            </a:r>
            <a:endParaRPr lang="en-US" b="1" dirty="0" smtClean="0"/>
          </a:p>
          <a:p>
            <a:pPr indent="0">
              <a:spcAft>
                <a:spcPts val="800"/>
              </a:spcAft>
              <a:buFont typeface="Arial"/>
              <a:buChar char="•"/>
            </a:pPr>
            <a:r>
              <a:rPr lang="en-US" b="1" dirty="0" smtClean="0"/>
              <a:t> 1,826,616 </a:t>
            </a:r>
            <a:r>
              <a:rPr lang="en-US" b="1" dirty="0"/>
              <a:t>volumes (~24% of total) </a:t>
            </a:r>
            <a:r>
              <a:rPr lang="en-US" b="1" dirty="0" smtClean="0"/>
              <a:t>in </a:t>
            </a:r>
            <a:r>
              <a:rPr lang="en-US" b="1" dirty="0"/>
              <a:t>the public domain </a:t>
            </a:r>
          </a:p>
        </p:txBody>
      </p:sp>
      <p:pic>
        <p:nvPicPr>
          <p:cNvPr id="7" name="Picture 6"/>
          <p:cNvPicPr>
            <a:picLocks noChangeAspect="1"/>
          </p:cNvPicPr>
          <p:nvPr/>
        </p:nvPicPr>
        <p:blipFill>
          <a:blip r:embed="rId3"/>
          <a:stretch>
            <a:fillRect/>
          </a:stretch>
        </p:blipFill>
        <p:spPr>
          <a:xfrm>
            <a:off x="2269986" y="1384300"/>
            <a:ext cx="4508500" cy="1435100"/>
          </a:xfrm>
          <a:prstGeom prst="rect">
            <a:avLst/>
          </a:prstGeom>
        </p:spPr>
      </p:pic>
      <p:sp>
        <p:nvSpPr>
          <p:cNvPr id="9" name="TextBox 8"/>
          <p:cNvSpPr txBox="1"/>
          <p:nvPr/>
        </p:nvSpPr>
        <p:spPr>
          <a:xfrm>
            <a:off x="1131999" y="3018265"/>
            <a:ext cx="3321041" cy="400110"/>
          </a:xfrm>
          <a:prstGeom prst="rect">
            <a:avLst/>
          </a:prstGeom>
          <a:noFill/>
        </p:spPr>
        <p:txBody>
          <a:bodyPr wrap="none" rtlCol="0">
            <a:spAutoFit/>
          </a:bodyPr>
          <a:lstStyle/>
          <a:p>
            <a:r>
              <a:rPr lang="en-US" sz="2000" dirty="0" smtClean="0"/>
              <a:t>Digitized as of 12/6/2010:</a:t>
            </a:r>
            <a:endParaRPr lang="en-US" sz="2000" dirty="0"/>
          </a:p>
        </p:txBody>
      </p:sp>
    </p:spTree>
    <p:extLst>
      <p:ext uri="{BB962C8B-B14F-4D97-AF65-F5344CB8AC3E}">
        <p14:creationId xmlns:p14="http://schemas.microsoft.com/office/powerpoint/2010/main" val="23847114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920</TotalTime>
  <Words>2712</Words>
  <Application>Microsoft Macintosh PowerPoint</Application>
  <PresentationFormat>On-screen Show (4:3)</PresentationFormat>
  <Paragraphs>104</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Sky</vt:lpstr>
      <vt:lpstr>Idiosyncrasy at Scale </vt:lpstr>
      <vt:lpstr>our cultural commonwealth</vt:lpstr>
      <vt:lpstr>Messy …. </vt:lpstr>
      <vt:lpstr>and idiosyncratic:</vt:lpstr>
      <vt:lpstr>six laws to give us pause: </vt:lpstr>
      <vt:lpstr>humanities data narratives include normalization</vt:lpstr>
      <vt:lpstr>a text-mining example</vt:lpstr>
      <vt:lpstr>MONK Ingest:</vt:lpstr>
      <vt:lpstr> </vt:lpstr>
      <vt:lpstr>HathiTrust ≠ Single Source</vt:lpstr>
      <vt:lpstr>beyond normalization:</vt:lpstr>
      <vt:lpstr>HathiTrust Research Center</vt:lpstr>
      <vt:lpstr>key htrc attributes</vt:lpstr>
      <vt:lpstr>dh answers: on data curation</vt:lpstr>
      <vt:lpstr>Humanities Data is a lot bigger than books</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Idiosyncrasy at Scale </dc:title>
  <dc:creator>John Unsworth</dc:creator>
  <cp:lastModifiedBy>John Unsworth</cp:lastModifiedBy>
  <cp:revision>58</cp:revision>
  <dcterms:created xsi:type="dcterms:W3CDTF">2010-12-06T15:49:15Z</dcterms:created>
  <dcterms:modified xsi:type="dcterms:W3CDTF">2010-12-10T18:49:28Z</dcterms:modified>
</cp:coreProperties>
</file>