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Lst>
  <p:notesMasterIdLst>
    <p:notesMasterId r:id="rId31"/>
  </p:notesMasterIdLst>
  <p:sldIdLst>
    <p:sldId id="256" r:id="rId3"/>
    <p:sldId id="262" r:id="rId4"/>
    <p:sldId id="257" r:id="rId5"/>
    <p:sldId id="258" r:id="rId6"/>
    <p:sldId id="259" r:id="rId7"/>
    <p:sldId id="260" r:id="rId8"/>
    <p:sldId id="261" r:id="rId9"/>
    <p:sldId id="263" r:id="rId10"/>
    <p:sldId id="269" r:id="rId11"/>
    <p:sldId id="268" r:id="rId12"/>
    <p:sldId id="266" r:id="rId13"/>
    <p:sldId id="267" r:id="rId14"/>
    <p:sldId id="264" r:id="rId15"/>
    <p:sldId id="265" r:id="rId16"/>
    <p:sldId id="271" r:id="rId17"/>
    <p:sldId id="270" r:id="rId18"/>
    <p:sldId id="272" r:id="rId19"/>
    <p:sldId id="274" r:id="rId20"/>
    <p:sldId id="273" r:id="rId21"/>
    <p:sldId id="279" r:id="rId22"/>
    <p:sldId id="280" r:id="rId23"/>
    <p:sldId id="275" r:id="rId24"/>
    <p:sldId id="276" r:id="rId25"/>
    <p:sldId id="277" r:id="rId26"/>
    <p:sldId id="278" r:id="rId27"/>
    <p:sldId id="281" r:id="rId28"/>
    <p:sldId id="282" r:id="rId29"/>
    <p:sldId id="283" r:id="rId30"/>
  </p:sldIdLst>
  <p:sldSz cx="9144000" cy="6858000" type="screen4x3"/>
  <p:notesSz cx="6858000" cy="9144000"/>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mn-ea"/>
        <a:cs typeface="+mn-cs"/>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mn-ea"/>
        <a:cs typeface="+mn-cs"/>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mn-ea"/>
        <a:cs typeface="+mn-cs"/>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mn-ea"/>
        <a:cs typeface="+mn-cs"/>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Arial" charset="0"/>
        <a:ea typeface="+mn-ea"/>
        <a:cs typeface="+mn-cs"/>
      </a:defRPr>
    </a:lvl5pPr>
    <a:lvl6pPr marL="2286000" algn="l" defTabSz="457200" rtl="0" eaLnBrk="1" latinLnBrk="0" hangingPunct="1">
      <a:defRPr sz="2400" kern="1200">
        <a:solidFill>
          <a:schemeClr val="bg1"/>
        </a:solidFill>
        <a:latin typeface="Arial" charset="0"/>
        <a:ea typeface="+mn-ea"/>
        <a:cs typeface="+mn-cs"/>
      </a:defRPr>
    </a:lvl6pPr>
    <a:lvl7pPr marL="2743200" algn="l" defTabSz="457200" rtl="0" eaLnBrk="1" latinLnBrk="0" hangingPunct="1">
      <a:defRPr sz="2400" kern="1200">
        <a:solidFill>
          <a:schemeClr val="bg1"/>
        </a:solidFill>
        <a:latin typeface="Arial" charset="0"/>
        <a:ea typeface="+mn-ea"/>
        <a:cs typeface="+mn-cs"/>
      </a:defRPr>
    </a:lvl7pPr>
    <a:lvl8pPr marL="3200400" algn="l" defTabSz="457200" rtl="0" eaLnBrk="1" latinLnBrk="0" hangingPunct="1">
      <a:defRPr sz="2400" kern="1200">
        <a:solidFill>
          <a:schemeClr val="bg1"/>
        </a:solidFill>
        <a:latin typeface="Arial" charset="0"/>
        <a:ea typeface="+mn-ea"/>
        <a:cs typeface="+mn-cs"/>
      </a:defRPr>
    </a:lvl8pPr>
    <a:lvl9pPr marL="3657600" algn="l" defTabSz="457200" rtl="0" eaLnBrk="1" latinLnBrk="0" hangingPunct="1">
      <a:defRPr sz="2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DE5F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6" d="100"/>
          <a:sy n="86" d="100"/>
        </p:scale>
        <p:origin x="-784"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defRPr/>
            </a:pPr>
            <a:endParaRPr lang="en-US"/>
          </a:p>
        </p:txBody>
      </p:sp>
      <p:sp>
        <p:nvSpPr>
          <p:cNvPr id="3074"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tabLst>
                <a:tab pos="723900" algn="l"/>
                <a:tab pos="1447800" algn="l"/>
                <a:tab pos="2171700" algn="l"/>
                <a:tab pos="2895600" algn="l"/>
              </a:tabLst>
              <a:defRPr sz="1200">
                <a:solidFill>
                  <a:srgbClr val="000000"/>
                </a:solidFill>
                <a:latin typeface="Times New Roman" charset="0"/>
                <a:ea typeface="Arial" charset="0"/>
                <a:cs typeface="Arial" charset="0"/>
              </a:defRPr>
            </a:lvl1pPr>
          </a:lstStyle>
          <a:p>
            <a:pPr>
              <a:defRPr/>
            </a:pPr>
            <a:endParaRPr lang="en-US"/>
          </a:p>
        </p:txBody>
      </p:sp>
      <p:sp>
        <p:nvSpPr>
          <p:cNvPr id="3075" name="Rectangle 3"/>
          <p:cNvSpPr>
            <a:spLocks noGrp="1" noChangeArrowheads="1"/>
          </p:cNvSpPr>
          <p:nvPr>
            <p:ph type="dt"/>
          </p:nvPr>
        </p:nvSpPr>
        <p:spPr bwMode="auto">
          <a:xfrm>
            <a:off x="388620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tabLst>
                <a:tab pos="723900" algn="l"/>
                <a:tab pos="1447800" algn="l"/>
                <a:tab pos="2171700" algn="l"/>
                <a:tab pos="2895600" algn="l"/>
              </a:tabLst>
              <a:defRPr sz="1200">
                <a:solidFill>
                  <a:srgbClr val="000000"/>
                </a:solidFill>
                <a:latin typeface="Times New Roman" charset="0"/>
                <a:ea typeface="Arial" charset="0"/>
                <a:cs typeface="Arial" charset="0"/>
              </a:defRPr>
            </a:lvl1pPr>
          </a:lstStyle>
          <a:p>
            <a:pPr>
              <a:defRPr/>
            </a:pPr>
            <a:endParaRPr lang="en-US"/>
          </a:p>
        </p:txBody>
      </p:sp>
      <p:sp>
        <p:nvSpPr>
          <p:cNvPr id="26629" name="Rectangle 4"/>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914400" y="4343400"/>
            <a:ext cx="50276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78" name="Rectangle 6"/>
          <p:cNvSpPr>
            <a:spLocks noGrp="1" noChangeArrowheads="1"/>
          </p:cNvSpPr>
          <p:nvPr>
            <p:ph type="ftr"/>
          </p:nvPr>
        </p:nvSpPr>
        <p:spPr bwMode="auto">
          <a:xfrm>
            <a:off x="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tabLst>
                <a:tab pos="723900" algn="l"/>
                <a:tab pos="1447800" algn="l"/>
                <a:tab pos="2171700" algn="l"/>
                <a:tab pos="2895600" algn="l"/>
              </a:tabLst>
              <a:defRPr sz="1200">
                <a:solidFill>
                  <a:srgbClr val="000000"/>
                </a:solidFill>
                <a:latin typeface="Times New Roman" charset="0"/>
                <a:ea typeface="Arial" charset="0"/>
                <a:cs typeface="Arial" charset="0"/>
              </a:defRPr>
            </a:lvl1pPr>
          </a:lstStyle>
          <a:p>
            <a:pPr>
              <a:defRPr/>
            </a:pPr>
            <a:endParaRPr lang="en-US"/>
          </a:p>
        </p:txBody>
      </p:sp>
      <p:sp>
        <p:nvSpPr>
          <p:cNvPr id="3079" name="Rectangle 7"/>
          <p:cNvSpPr>
            <a:spLocks noGrp="1" noChangeArrowheads="1"/>
          </p:cNvSpPr>
          <p:nvPr>
            <p:ph type="sldNum"/>
          </p:nvPr>
        </p:nvSpPr>
        <p:spPr bwMode="auto">
          <a:xfrm>
            <a:off x="3886200" y="8686800"/>
            <a:ext cx="29702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tabLst>
                <a:tab pos="723900" algn="l"/>
                <a:tab pos="1447800" algn="l"/>
                <a:tab pos="2171700" algn="l"/>
                <a:tab pos="2895600" algn="l"/>
              </a:tabLst>
              <a:defRPr sz="1200">
                <a:solidFill>
                  <a:srgbClr val="000000"/>
                </a:solidFill>
                <a:latin typeface="Times New Roman" charset="0"/>
                <a:ea typeface="Arial" charset="0"/>
                <a:cs typeface="Arial" charset="0"/>
              </a:defRPr>
            </a:lvl1pPr>
          </a:lstStyle>
          <a:p>
            <a:pPr>
              <a:defRPr/>
            </a:pPr>
            <a:fld id="{0040AC97-A562-854F-87A2-341808843D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AEB42629-93BF-B14E-8F03-2E797E0069B4}" type="slidenum">
              <a:rPr lang="en-US"/>
              <a:pPr/>
              <a:t>1</a:t>
            </a:fld>
            <a:endParaRPr lang="en-US"/>
          </a:p>
        </p:txBody>
      </p:sp>
      <p:sp>
        <p:nvSpPr>
          <p:cNvPr id="286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28676" name="Text Box 2"/>
          <p:cNvSpPr>
            <a:spLocks noGrp="1" noChangeArrowheads="1"/>
          </p:cNvSpPr>
          <p:nvPr>
            <p:ph type="body"/>
          </p:nvPr>
        </p:nvSpPr>
        <p:spPr>
          <a:xfrm>
            <a:off x="914400" y="4343400"/>
            <a:ext cx="5029200" cy="4114800"/>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A26366F6-C959-5849-BB13-99FC8E0BE45E}" type="slidenum">
              <a:rPr lang="en-US"/>
              <a:pPr/>
              <a:t>3</a:t>
            </a:fld>
            <a:endParaRPr lang="en-US"/>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31748" name="Text Box 2"/>
          <p:cNvSpPr>
            <a:spLocks noGrp="1" noChangeArrowheads="1"/>
          </p:cNvSpPr>
          <p:nvPr>
            <p:ph type="body"/>
          </p:nvPr>
        </p:nvSpPr>
        <p:spPr>
          <a:xfrm>
            <a:off x="914400" y="4343400"/>
            <a:ext cx="5029200" cy="4208463"/>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0040AC97-A562-854F-87A2-341808843DDF}"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381000"/>
            <a:ext cx="1979613" cy="46466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791200" cy="4646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3884613"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4213" y="1371600"/>
            <a:ext cx="38862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jpeg"/><Relationship Id="rId15" Type="http://schemas.openxmlformats.org/officeDocument/2006/relationships/image" Target="../media/image3.w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b="8005"/>
          <a:stretch>
            <a:fillRect/>
          </a:stretch>
        </p:blipFill>
        <p:spPr bwMode="auto">
          <a:xfrm>
            <a:off x="0" y="5711825"/>
            <a:ext cx="9144000" cy="1146175"/>
          </a:xfrm>
          <a:prstGeom prst="rect">
            <a:avLst/>
          </a:prstGeom>
          <a:noFill/>
          <a:ln w="9525">
            <a:noFill/>
            <a:round/>
            <a:headEnd/>
            <a:tailEnd/>
          </a:ln>
        </p:spPr>
      </p:pic>
      <p:sp>
        <p:nvSpPr>
          <p:cNvPr id="1027" name="Rectangle 2"/>
          <p:cNvSpPr>
            <a:spLocks noGrp="1" noChangeArrowheads="1"/>
          </p:cNvSpPr>
          <p:nvPr>
            <p:ph type="title"/>
          </p:nvPr>
        </p:nvSpPr>
        <p:spPr bwMode="auto">
          <a:xfrm>
            <a:off x="457200" y="381000"/>
            <a:ext cx="7923213" cy="9128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title text format</a:t>
            </a:r>
          </a:p>
        </p:txBody>
      </p:sp>
      <p:sp>
        <p:nvSpPr>
          <p:cNvPr id="1028" name="Rectangle 3"/>
          <p:cNvSpPr>
            <a:spLocks noGrp="1" noChangeArrowheads="1"/>
          </p:cNvSpPr>
          <p:nvPr>
            <p:ph type="body" idx="1"/>
          </p:nvPr>
        </p:nvSpPr>
        <p:spPr bwMode="auto">
          <a:xfrm>
            <a:off x="457200" y="1371600"/>
            <a:ext cx="7923213" cy="36560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4"/>
          <p:cNvSpPr>
            <a:spLocks noChangeArrowheads="1"/>
          </p:cNvSpPr>
          <p:nvPr/>
        </p:nvSpPr>
        <p:spPr bwMode="auto">
          <a:xfrm>
            <a:off x="381000" y="5943600"/>
            <a:ext cx="633413"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1029" name="Rectangle 5"/>
          <p:cNvSpPr>
            <a:spLocks noChangeArrowheads="1"/>
          </p:cNvSpPr>
          <p:nvPr/>
        </p:nvSpPr>
        <p:spPr bwMode="auto">
          <a:xfrm>
            <a:off x="855663" y="5999163"/>
            <a:ext cx="2268537" cy="457200"/>
          </a:xfrm>
          <a:prstGeom prst="rect">
            <a:avLst/>
          </a:prstGeom>
          <a:noFill/>
          <a:ln w="9525">
            <a:noFill/>
            <a:round/>
            <a:headEnd/>
            <a:tailEnd/>
          </a:ln>
          <a:effectLst/>
        </p:spPr>
        <p:txBody>
          <a:bodyPr wrap="none" anchor="ctr">
            <a:prstTxWarp prst="textNoShape">
              <a:avLst/>
            </a:prstTxWarp>
          </a:bodyPr>
          <a:lstStyle/>
          <a:p>
            <a:pPr>
              <a:defRPr/>
            </a:pPr>
            <a:endParaRPr lang="en-US"/>
          </a:p>
        </p:txBody>
      </p:sp>
      <p:sp>
        <p:nvSpPr>
          <p:cNvPr id="1030" name="Rectangle 6"/>
          <p:cNvSpPr>
            <a:spLocks noGrp="1" noChangeArrowheads="1"/>
          </p:cNvSpPr>
          <p:nvPr>
            <p:ph type="ftr"/>
          </p:nvPr>
        </p:nvSpPr>
        <p:spPr bwMode="auto">
          <a:xfrm>
            <a:off x="3048000" y="5486400"/>
            <a:ext cx="5408613" cy="2270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800">
                <a:solidFill>
                  <a:srgbClr val="000000"/>
                </a:solidFill>
                <a:ea typeface="+mn-ea"/>
                <a:cs typeface="+mn-cs"/>
              </a:defRPr>
            </a:lvl1pPr>
          </a:lstStyle>
          <a:p>
            <a:pPr>
              <a:defRPr/>
            </a:pPr>
            <a:endParaRPr lang="en-US"/>
          </a:p>
        </p:txBody>
      </p:sp>
      <p:sp>
        <p:nvSpPr>
          <p:cNvPr id="1031" name="Text Box 7"/>
          <p:cNvSpPr txBox="1">
            <a:spLocks noChangeArrowheads="1"/>
          </p:cNvSpPr>
          <p:nvPr/>
        </p:nvSpPr>
        <p:spPr bwMode="auto">
          <a:xfrm>
            <a:off x="8229600" y="5486400"/>
            <a:ext cx="685800" cy="255588"/>
          </a:xfrm>
          <a:prstGeom prst="rect">
            <a:avLst/>
          </a:prstGeom>
          <a:noFill/>
          <a:ln w="9525">
            <a:noFill/>
            <a:round/>
            <a:headEnd/>
            <a:tailEnd/>
          </a:ln>
          <a:effectLst/>
        </p:spPr>
        <p:txBody>
          <a:bodyPr lIns="90000" tIns="46800" rIns="90000" bIns="46800">
            <a:prstTxWarp prst="textNoShape">
              <a:avLst/>
            </a:prstTxWarp>
            <a:spAutoFit/>
          </a:bodyPr>
          <a:lstStyle/>
          <a:p>
            <a:pPr algn="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268A0E9-9C4B-F44F-A547-1E2F8A88BF10}" type="slidenum">
              <a:rPr lang="en-US" sz="900">
                <a:solidFill>
                  <a:srgbClr val="C4C4C4"/>
                </a:solidFill>
                <a:latin typeface="Arial Black" charset="0"/>
              </a:rPr>
              <a:pPr algn="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a:t>
            </a:fld>
            <a:endParaRPr lang="en-US" sz="900">
              <a:solidFill>
                <a:srgbClr val="C4C4C4"/>
              </a:solidFill>
              <a:latin typeface="Arial Black"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5pPr>
      <a:lvl6pPr marL="25146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6pPr>
      <a:lvl7pPr marL="29718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7pPr>
      <a:lvl8pPr marL="34290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8pPr>
      <a:lvl9pPr marL="38862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Times New Roman"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4"/>
          <a:srcRect b="6250"/>
          <a:stretch>
            <a:fillRect/>
          </a:stretch>
        </p:blipFill>
        <p:spPr bwMode="auto">
          <a:xfrm>
            <a:off x="0" y="0"/>
            <a:ext cx="9145588" cy="6859588"/>
          </a:xfrm>
          <a:prstGeom prst="rect">
            <a:avLst/>
          </a:prstGeom>
          <a:noFill/>
          <a:ln w="9525">
            <a:noFill/>
            <a:round/>
            <a:headEnd/>
            <a:tailEnd/>
          </a:ln>
        </p:spPr>
      </p:pic>
      <p:pic>
        <p:nvPicPr>
          <p:cNvPr id="13315" name="Picture 2"/>
          <p:cNvPicPr>
            <a:picLocks noChangeAspect="1" noChangeArrowheads="1"/>
          </p:cNvPicPr>
          <p:nvPr/>
        </p:nvPicPr>
        <p:blipFill>
          <a:blip r:embed="rId15"/>
          <a:srcRect/>
          <a:stretch>
            <a:fillRect/>
          </a:stretch>
        </p:blipFill>
        <p:spPr bwMode="auto">
          <a:xfrm>
            <a:off x="8458200" y="304800"/>
            <a:ext cx="347663" cy="449263"/>
          </a:xfrm>
          <a:prstGeom prst="rect">
            <a:avLst/>
          </a:prstGeom>
          <a:noFill/>
          <a:ln w="9525">
            <a:noFill/>
            <a:round/>
            <a:headEnd/>
            <a:tailEnd/>
          </a:ln>
        </p:spPr>
      </p:pic>
      <p:sp>
        <p:nvSpPr>
          <p:cNvPr id="2051" name="Text Box 3"/>
          <p:cNvSpPr txBox="1">
            <a:spLocks noChangeArrowheads="1"/>
          </p:cNvSpPr>
          <p:nvPr/>
        </p:nvSpPr>
        <p:spPr bwMode="auto">
          <a:xfrm>
            <a:off x="5334000" y="441325"/>
            <a:ext cx="3030538" cy="274638"/>
          </a:xfrm>
          <a:prstGeom prst="rect">
            <a:avLst/>
          </a:prstGeom>
          <a:noFill/>
          <a:ln w="9525">
            <a:noFill/>
            <a:round/>
            <a:headEnd/>
            <a:tailEnd/>
          </a:ln>
          <a:effectLst/>
        </p:spPr>
        <p:txBody>
          <a:bodyPr wrap="none" lIns="90000" tIns="46800" rIns="90000" bIns="46800">
            <a:prstTxWarp prst="textNoShape">
              <a:avLst/>
            </a:prstTxWarp>
          </a:bodyPr>
          <a:lstStyle/>
          <a:p>
            <a:pPr algn="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800">
                <a:solidFill>
                  <a:srgbClr val="FFFFFF"/>
                </a:solidFill>
              </a:rPr>
              <a:t>UNIVERSITY OF ILLINOIS AT URBANA-CHAMPAIGN</a:t>
            </a:r>
          </a:p>
        </p:txBody>
      </p:sp>
      <p:sp>
        <p:nvSpPr>
          <p:cNvPr id="13317" name="Rectangle 4"/>
          <p:cNvSpPr>
            <a:spLocks noGrp="1" noChangeArrowheads="1"/>
          </p:cNvSpPr>
          <p:nvPr>
            <p:ph type="title"/>
          </p:nvPr>
        </p:nvSpPr>
        <p:spPr bwMode="auto">
          <a:xfrm>
            <a:off x="457200" y="273050"/>
            <a:ext cx="82280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3318" name="Rectangle 5"/>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2pPr>
      <a:lvl3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3pPr>
      <a:lvl4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4pPr>
      <a:lvl5pPr algn="l" defTabSz="457200" rtl="0" eaLnBrk="0" fontAlgn="base" hangingPunct="0">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5pPr>
      <a:lvl6pPr marL="25146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6pPr>
      <a:lvl7pPr marL="29718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7pPr>
      <a:lvl8pPr marL="34290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8pPr>
      <a:lvl9pPr marL="3886200" indent="-228600" algn="l" defTabSz="457200" rtl="0" fontAlgn="base">
        <a:spcBef>
          <a:spcPct val="0"/>
        </a:spcBef>
        <a:spcAft>
          <a:spcPct val="0"/>
        </a:spcAft>
        <a:buClr>
          <a:srgbClr val="000000"/>
        </a:buClr>
        <a:buSzPct val="100000"/>
        <a:buFont typeface="Times New Roman" charset="0"/>
        <a:defRPr sz="3200" b="1">
          <a:solidFill>
            <a:srgbClr val="000000"/>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charset="0"/>
        <a:defRPr sz="2000" b="1">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2pPr>
      <a:lvl3pPr marL="1143000" indent="-228600" algn="l" defTabSz="457200" rtl="0" eaLnBrk="0" fontAlgn="base" hangingPunct="0">
        <a:spcBef>
          <a:spcPts val="400"/>
        </a:spcBef>
        <a:spcAft>
          <a:spcPct val="0"/>
        </a:spcAft>
        <a:buClr>
          <a:srgbClr val="000000"/>
        </a:buClr>
        <a:buSzPct val="100000"/>
        <a:buFont typeface="Times New Roman" charset="0"/>
        <a:defRPr sz="1600">
          <a:solidFill>
            <a:srgbClr val="000000"/>
          </a:solidFill>
          <a:latin typeface="Times New Roman" charset="0"/>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ccesstei.apexcovantage.com/" TargetMode="External"/><Relationship Id="rId4" Type="http://schemas.openxmlformats.org/officeDocument/2006/relationships/hyperlink" Target="http://www.ischools.org" TargetMode="External"/><Relationship Id="rId5" Type="http://schemas.openxmlformats.org/officeDocument/2006/relationships/hyperlink" Target="http://www.imls.gov/" TargetMode="External"/><Relationship Id="rId6" Type="http://schemas.openxmlformats.org/officeDocument/2006/relationships/hyperlink" Target="http://www.dhsi.org/" TargetMode="External"/><Relationship Id="rId1" Type="http://schemas.openxmlformats.org/officeDocument/2006/relationships/slideLayout" Target="../slideLayouts/slideLayout2.xml"/><Relationship Id="rId2" Type="http://schemas.openxmlformats.org/officeDocument/2006/relationships/hyperlink" Target="http://dh2010.cch.kcl.ac.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digitalcommons.unl.edu/classicsfacpub/70" TargetMode="External"/><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rpusthomisticum.org/it/index.age" TargetMode="Externa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5257800" y="3124200"/>
            <a:ext cx="914400" cy="457200"/>
          </a:xfrm>
          <a:prstGeom prst="rect">
            <a:avLst/>
          </a:prstGeom>
          <a:noFill/>
          <a:ln w="9525">
            <a:noFill/>
            <a:round/>
            <a:headEnd/>
            <a:tailEnd/>
          </a:ln>
        </p:spPr>
        <p:txBody>
          <a:bodyPr wrap="none" anchor="ctr">
            <a:prstTxWarp prst="textNoShape">
              <a:avLst/>
            </a:prstTxWarp>
          </a:bodyPr>
          <a:lstStyle/>
          <a:p>
            <a:endParaRPr lang="en-US"/>
          </a:p>
        </p:txBody>
      </p:sp>
      <p:sp>
        <p:nvSpPr>
          <p:cNvPr id="27651" name="Rectangle 2"/>
          <p:cNvSpPr>
            <a:spLocks noChangeArrowheads="1"/>
          </p:cNvSpPr>
          <p:nvPr/>
        </p:nvSpPr>
        <p:spPr bwMode="auto">
          <a:xfrm>
            <a:off x="1789113" y="3562350"/>
            <a:ext cx="184150" cy="457200"/>
          </a:xfrm>
          <a:prstGeom prst="rect">
            <a:avLst/>
          </a:prstGeom>
          <a:noFill/>
          <a:ln w="9525">
            <a:noFill/>
            <a:round/>
            <a:headEnd/>
            <a:tailEnd/>
          </a:ln>
        </p:spPr>
        <p:txBody>
          <a:bodyPr wrap="none" anchor="ctr">
            <a:prstTxWarp prst="textNoShape">
              <a:avLst/>
            </a:prstTxWarp>
          </a:bodyPr>
          <a:lstStyle/>
          <a:p>
            <a:endParaRPr lang="en-US"/>
          </a:p>
        </p:txBody>
      </p:sp>
      <p:sp>
        <p:nvSpPr>
          <p:cNvPr id="27652" name="Text Box 3"/>
          <p:cNvSpPr txBox="1">
            <a:spLocks noChangeArrowheads="1"/>
          </p:cNvSpPr>
          <p:nvPr/>
        </p:nvSpPr>
        <p:spPr bwMode="auto">
          <a:xfrm>
            <a:off x="990600" y="2209800"/>
            <a:ext cx="7010400" cy="1817688"/>
          </a:xfrm>
          <a:prstGeom prst="rect">
            <a:avLst/>
          </a:prstGeom>
          <a:noFill/>
          <a:ln w="9525">
            <a:noFill/>
            <a:round/>
            <a:headEnd/>
            <a:tailEnd/>
          </a:ln>
        </p:spPr>
        <p:txBody>
          <a:bodyPr lIns="90000" tIns="46800" rIns="90000" bIns="46800">
            <a:prstTxWarp prst="textNoShape">
              <a:avLst/>
            </a:prstTxWarp>
            <a:spAutoFit/>
          </a:bodyPr>
          <a:lstStyle/>
          <a:p>
            <a:pPr algn="ctr">
              <a:spcBef>
                <a:spcPts val="1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solidFill>
                  <a:srgbClr val="FFFFFF"/>
                </a:solidFill>
                <a:latin typeface="Arial Black" charset="0"/>
              </a:rPr>
              <a:t>Why are medievalists early adopters of information technology, and what can others learn from them?</a:t>
            </a:r>
          </a:p>
        </p:txBody>
      </p:sp>
      <p:sp>
        <p:nvSpPr>
          <p:cNvPr id="27653" name="Rectangle 4"/>
          <p:cNvSpPr>
            <a:spLocks noChangeArrowheads="1"/>
          </p:cNvSpPr>
          <p:nvPr/>
        </p:nvSpPr>
        <p:spPr bwMode="auto">
          <a:xfrm>
            <a:off x="4191000" y="5257800"/>
            <a:ext cx="4267200" cy="741363"/>
          </a:xfrm>
          <a:prstGeom prst="rect">
            <a:avLst/>
          </a:prstGeom>
          <a:noFill/>
          <a:ln w="9525">
            <a:noFill/>
            <a:round/>
            <a:headEnd/>
            <a:tailEnd/>
          </a:ln>
        </p:spPr>
        <p:txBody>
          <a:bodyPr lIns="90000" tIns="46800" rIns="90000" bIns="46800">
            <a:prstTxWarp prst="textNoShape">
              <a:avLst/>
            </a:prstTxWarp>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FFFFFF"/>
                </a:solidFill>
              </a:rPr>
              <a:t>John Unsworth, Dean</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FFFFFF"/>
                </a:solidFill>
              </a:rPr>
              <a:t>Graduate School of Library and Information Science</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a:solidFill>
                <a:srgbClr val="FFFFFF"/>
              </a:solidFill>
            </a:endParaRPr>
          </a:p>
        </p:txBody>
      </p:sp>
      <p:sp>
        <p:nvSpPr>
          <p:cNvPr id="27654" name="Text Box 5"/>
          <p:cNvSpPr txBox="1">
            <a:spLocks noChangeArrowheads="1"/>
          </p:cNvSpPr>
          <p:nvPr/>
        </p:nvSpPr>
        <p:spPr bwMode="auto">
          <a:xfrm>
            <a:off x="1447800" y="4419600"/>
            <a:ext cx="6019800" cy="292100"/>
          </a:xfrm>
          <a:prstGeom prst="rect">
            <a:avLst/>
          </a:prstGeom>
          <a:noFill/>
          <a:ln w="9525">
            <a:noFill/>
            <a:round/>
            <a:headEnd/>
            <a:tailEnd/>
          </a:ln>
        </p:spPr>
        <p:txBody>
          <a:bodyPr lIns="90000" tIns="46800" rIns="90000" bIns="46800">
            <a:prstTxWarp prst="textNoShape">
              <a:avLst/>
            </a:prstTxWarp>
            <a:spAutoFit/>
          </a:bodyPr>
          <a:lstStyle/>
          <a:p>
            <a:pPr algn="ctr">
              <a:spcBef>
                <a:spcPts val="81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300" b="1">
                <a:solidFill>
                  <a:srgbClr val="FFFFFF"/>
                </a:solidFill>
              </a:rPr>
              <a:t>MARGOT conference, Barnard College, New York, June 17, 2010 </a:t>
            </a: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28600"/>
            <a:ext cx="7923213" cy="912813"/>
          </a:xfrm>
        </p:spPr>
        <p:txBody>
          <a:bodyPr/>
          <a:lstStyle/>
          <a:p>
            <a:r>
              <a:rPr lang="en-US" smtClean="0"/>
              <a:t>Why?  “In.” </a:t>
            </a:r>
          </a:p>
        </p:txBody>
      </p:sp>
      <p:sp>
        <p:nvSpPr>
          <p:cNvPr id="38915" name="Content Placeholder 2"/>
          <p:cNvSpPr>
            <a:spLocks noGrp="1"/>
          </p:cNvSpPr>
          <p:nvPr>
            <p:ph idx="1"/>
          </p:nvPr>
        </p:nvSpPr>
        <p:spPr>
          <a:xfrm>
            <a:off x="0" y="990600"/>
            <a:ext cx="7391400" cy="4419600"/>
          </a:xfrm>
        </p:spPr>
        <p:txBody>
          <a:bodyPr/>
          <a:lstStyle/>
          <a:p>
            <a:pPr indent="346075"/>
            <a:r>
              <a:rPr lang="en-US" sz="2400" dirty="0" smtClean="0">
                <a:latin typeface="Times New Roman"/>
              </a:rPr>
              <a:t>In his doctoral dissertation, published in 1949, Roberto </a:t>
            </a:r>
            <a:r>
              <a:rPr lang="en-US" sz="2400" dirty="0" err="1" smtClean="0">
                <a:latin typeface="Times New Roman"/>
              </a:rPr>
              <a:t>Busa</a:t>
            </a:r>
            <a:r>
              <a:rPr lang="en-US" sz="2400" dirty="0" smtClean="0">
                <a:latin typeface="Times New Roman"/>
              </a:rPr>
              <a:t> concentrated on the concept of presence in the works of Thomas Aquinas. Therefore, he wrote out by hand 10,000 3x5" cards each containing a sentence with the word “in” or a word connected with “in.”  In doing so, he started to think about methods to automate linguistic analysis of texts [and to] plan for the Index </a:t>
            </a:r>
            <a:r>
              <a:rPr lang="en-US" sz="2400" dirty="0" err="1" smtClean="0">
                <a:latin typeface="Times New Roman"/>
              </a:rPr>
              <a:t>Thomisticus</a:t>
            </a:r>
            <a:r>
              <a:rPr lang="en-US" sz="2400" dirty="0" smtClean="0">
                <a:latin typeface="Times New Roman"/>
              </a:rPr>
              <a:t>, a lemmatized concordance of all the words in the complete works of Thomas Aquinas, “including conjunctions, prepositions and pronouns, to serve other scholars for analogous studies.” 	</a:t>
            </a:r>
          </a:p>
          <a:p>
            <a:pPr indent="346075"/>
            <a:r>
              <a:rPr lang="en-US" sz="1400" dirty="0" smtClean="0"/>
              <a:t>--Edward </a:t>
            </a:r>
            <a:r>
              <a:rPr lang="en-US" sz="1400" dirty="0" err="1" smtClean="0"/>
              <a:t>Vanhoutte</a:t>
            </a:r>
            <a:r>
              <a:rPr lang="en-US" sz="1400" dirty="0" smtClean="0"/>
              <a:t>, doctoral dissertation.</a:t>
            </a:r>
          </a:p>
        </p:txBody>
      </p:sp>
      <p:pic>
        <p:nvPicPr>
          <p:cNvPr id="38916" name="Picture 4" descr="index.jpg"/>
          <p:cNvPicPr>
            <a:picLocks noChangeAspect="1"/>
          </p:cNvPicPr>
          <p:nvPr/>
        </p:nvPicPr>
        <p:blipFill>
          <a:blip r:embed="rId2"/>
          <a:srcRect/>
          <a:stretch>
            <a:fillRect/>
          </a:stretch>
        </p:blipFill>
        <p:spPr bwMode="auto">
          <a:xfrm>
            <a:off x="7475538" y="228600"/>
            <a:ext cx="1668462"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Computerized Hermeneutics</a:t>
            </a:r>
          </a:p>
        </p:txBody>
      </p:sp>
      <p:sp>
        <p:nvSpPr>
          <p:cNvPr id="39939" name="Content Placeholder 2"/>
          <p:cNvSpPr>
            <a:spLocks noGrp="1"/>
          </p:cNvSpPr>
          <p:nvPr>
            <p:ph idx="1"/>
          </p:nvPr>
        </p:nvSpPr>
        <p:spPr>
          <a:xfrm>
            <a:off x="381000" y="1219200"/>
            <a:ext cx="7923213" cy="4343400"/>
          </a:xfrm>
        </p:spPr>
        <p:txBody>
          <a:bodyPr/>
          <a:lstStyle/>
          <a:p>
            <a:pPr indent="346075"/>
            <a:r>
              <a:rPr lang="en-US" sz="2400" dirty="0" smtClean="0">
                <a:latin typeface="Times New Roman"/>
              </a:rPr>
              <a:t>“Grammar is the foundation of philosophy. Philosophy aims at unifying synthesis of the whole cosmos. Examining those grammatical words is the only possible path leading to and documenting such a synthesis, when near to its goal.</a:t>
            </a:r>
          </a:p>
          <a:p>
            <a:pPr indent="346075"/>
            <a:r>
              <a:rPr lang="en-US" sz="2400" dirty="0" smtClean="0">
                <a:latin typeface="Times New Roman"/>
              </a:rPr>
              <a:t>When I say that such hermeneutics is computerized, I mean computer assisted: the scholar makes the computer perform firstly all the operations of assembling, ordering, re-ordering, summarizing etc., and secondly all the searches for single data or groups of data which every heuristic strategy requires, one after  the other”.</a:t>
            </a:r>
            <a:r>
              <a:rPr lang="en-US" sz="2400" dirty="0" smtClean="0"/>
              <a:t>	</a:t>
            </a:r>
            <a:r>
              <a:rPr lang="en-US" sz="1400" dirty="0" smtClean="0"/>
              <a:t>--</a:t>
            </a:r>
            <a:r>
              <a:rPr lang="en-US" sz="1400" dirty="0" err="1" smtClean="0"/>
              <a:t>Busa</a:t>
            </a:r>
            <a:r>
              <a:rPr lang="en-US" sz="1400" dirty="0" smtClean="0"/>
              <a:t> </a:t>
            </a:r>
            <a:r>
              <a:rPr lang="en-US" sz="1400" dirty="0" err="1" smtClean="0"/>
              <a:t>qtd</a:t>
            </a:r>
            <a:r>
              <a:rPr lang="en-US" sz="1400" dirty="0" smtClean="0"/>
              <a:t>. In </a:t>
            </a:r>
            <a:r>
              <a:rPr lang="en-US" sz="1400" dirty="0" err="1" smtClean="0"/>
              <a:t>Vanhoutte</a:t>
            </a: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Computerized Hermeneutics (cont.)</a:t>
            </a:r>
          </a:p>
        </p:txBody>
      </p:sp>
      <p:sp>
        <p:nvSpPr>
          <p:cNvPr id="40963" name="Content Placeholder 2"/>
          <p:cNvSpPr>
            <a:spLocks noGrp="1"/>
          </p:cNvSpPr>
          <p:nvPr>
            <p:ph idx="1"/>
          </p:nvPr>
        </p:nvSpPr>
        <p:spPr>
          <a:xfrm>
            <a:off x="0" y="1295400"/>
            <a:ext cx="8839200" cy="4800600"/>
          </a:xfrm>
        </p:spPr>
        <p:txBody>
          <a:bodyPr/>
          <a:lstStyle/>
          <a:p>
            <a:pPr indent="346075"/>
            <a:r>
              <a:rPr lang="en-US" sz="2400" dirty="0" smtClean="0">
                <a:latin typeface="Times New Roman"/>
                <a:cs typeface="Times New Roman"/>
              </a:rPr>
              <a:t>“In fact, the specific function of the electronic organizer is that of carrying out censuses which are exhaustive, quantized and classified of the linguistic elementary micro-elements that form the framework of any text. Such a service is all the more valuable in that … every linguistic category is fuzzy or approximate and not rigid. Perhaps no linguistic category is absolute; perhaps all admit of exceptions. Only with the computer can the probability curves of such exceptions be specified in numbers and percentages, in order, furthermore, to identify what these are, and, finally, to check whether they are merely a noise that can be ignored or whether they carry a message, that is, are significant.”</a:t>
            </a:r>
            <a:r>
              <a:rPr lang="en-US" sz="1400" dirty="0" smtClean="0"/>
              <a:t>	--</a:t>
            </a:r>
            <a:r>
              <a:rPr lang="en-US" sz="1400" dirty="0" err="1" smtClean="0"/>
              <a:t>Busa</a:t>
            </a:r>
            <a:r>
              <a:rPr lang="en-US" sz="1400" dirty="0" smtClean="0"/>
              <a:t> </a:t>
            </a:r>
            <a:r>
              <a:rPr lang="en-US" sz="1400" dirty="0" err="1" smtClean="0"/>
              <a:t>qtd</a:t>
            </a:r>
            <a:r>
              <a:rPr lang="en-US" sz="1400" dirty="0" smtClean="0"/>
              <a:t>. In </a:t>
            </a:r>
            <a:r>
              <a:rPr lang="en-US" sz="1400" dirty="0" err="1" smtClean="0"/>
              <a:t>Vanhoutte</a:t>
            </a:r>
            <a:endParaRPr lang="en-US"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3" descr="terracotta_pot_web_size.jpg"/>
          <p:cNvPicPr>
            <a:picLocks noChangeAspect="1"/>
          </p:cNvPicPr>
          <p:nvPr/>
        </p:nvPicPr>
        <p:blipFill>
          <a:blip r:embed="rId2">
            <a:alphaModFix amt="15000"/>
          </a:blip>
          <a:srcRect/>
          <a:stretch>
            <a:fillRect/>
          </a:stretch>
        </p:blipFill>
        <p:spPr bwMode="auto">
          <a:xfrm>
            <a:off x="457200" y="0"/>
            <a:ext cx="7772400" cy="5907088"/>
          </a:xfrm>
          <a:prstGeom prst="rect">
            <a:avLst/>
          </a:prstGeom>
          <a:solidFill>
            <a:srgbClr val="FFFFFF"/>
          </a:solidFill>
          <a:ln w="9525">
            <a:noFill/>
            <a:miter lim="800000"/>
            <a:headEnd/>
            <a:tailEnd/>
          </a:ln>
        </p:spPr>
      </p:pic>
      <p:sp>
        <p:nvSpPr>
          <p:cNvPr id="41987" name="Title 1"/>
          <p:cNvSpPr>
            <a:spLocks noGrp="1"/>
          </p:cNvSpPr>
          <p:nvPr>
            <p:ph type="title"/>
          </p:nvPr>
        </p:nvSpPr>
        <p:spPr/>
        <p:txBody>
          <a:bodyPr/>
          <a:lstStyle/>
          <a:p>
            <a:r>
              <a:rPr lang="en-US" smtClean="0"/>
              <a:t>Any other early adopters? And why?</a:t>
            </a:r>
          </a:p>
        </p:txBody>
      </p:sp>
      <p:sp>
        <p:nvSpPr>
          <p:cNvPr id="41988" name="Content Placeholder 2"/>
          <p:cNvSpPr>
            <a:spLocks noGrp="1"/>
          </p:cNvSpPr>
          <p:nvPr>
            <p:ph idx="1"/>
          </p:nvPr>
        </p:nvSpPr>
        <p:spPr>
          <a:xfrm>
            <a:off x="457200" y="1219200"/>
            <a:ext cx="7923213" cy="4191000"/>
          </a:xfrm>
        </p:spPr>
        <p:txBody>
          <a:bodyPr/>
          <a:lstStyle/>
          <a:p>
            <a:pPr indent="347472"/>
            <a:r>
              <a:rPr lang="en-US" sz="2400" dirty="0" smtClean="0">
                <a:latin typeface="Times New Roman"/>
                <a:cs typeface="Times New Roman"/>
              </a:rPr>
              <a:t>“Classicists have long been at the forefront of the Humanities in the use of computing for publishing, </a:t>
            </a:r>
            <a:r>
              <a:rPr lang="en-US" sz="2400" dirty="0" err="1" smtClean="0">
                <a:latin typeface="Times New Roman"/>
                <a:cs typeface="Times New Roman"/>
              </a:rPr>
              <a:t>analysing</a:t>
            </a:r>
            <a:r>
              <a:rPr lang="en-US" sz="2400" dirty="0" smtClean="0">
                <a:latin typeface="Times New Roman"/>
                <a:cs typeface="Times New Roman"/>
              </a:rPr>
              <a:t>, processing, and researching texts, objects, and data. This tendency can partly be explained with reference to two observations: (1) the complexity of the textual, historical, linguistic, material, and artistic sources that need to be considered in classical scholarship, and (2) the patchy coverage and fragmentary state of many of these same </a:t>
            </a:r>
            <a:r>
              <a:rPr lang="en-US" sz="2400" dirty="0" err="1" smtClean="0">
                <a:latin typeface="Times New Roman"/>
                <a:cs typeface="Times New Roman"/>
              </a:rPr>
              <a:t>artefacts</a:t>
            </a:r>
            <a:r>
              <a:rPr lang="en-US" sz="2400" dirty="0" smtClean="0">
                <a:latin typeface="Times New Roman"/>
                <a:cs typeface="Times New Roman"/>
              </a:rPr>
              <a:t>.”</a:t>
            </a:r>
          </a:p>
          <a:p>
            <a:pPr lvl="1"/>
            <a:r>
              <a:rPr lang="en-US" sz="1400" dirty="0" smtClean="0"/>
              <a:t>. 	--Gabriel </a:t>
            </a:r>
            <a:r>
              <a:rPr lang="en-US" sz="1400" dirty="0" err="1" smtClean="0"/>
              <a:t>Bodard</a:t>
            </a:r>
            <a:r>
              <a:rPr lang="en-US" sz="1400" dirty="0" smtClean="0"/>
              <a:t>, Simon </a:t>
            </a:r>
            <a:r>
              <a:rPr lang="en-US" sz="1400" dirty="0" err="1" smtClean="0"/>
              <a:t>Mahony</a:t>
            </a:r>
            <a:r>
              <a:rPr lang="en-US" sz="1400" dirty="0" smtClean="0"/>
              <a:t>. </a:t>
            </a:r>
            <a:r>
              <a:rPr lang="en-US" sz="1400" i="1" dirty="0" smtClean="0"/>
              <a:t>"Though much is taken, much abides": Recovering antiquity through innovative digital methodologies</a:t>
            </a:r>
            <a:r>
              <a:rPr lang="en-US" sz="1400" dirty="0" smtClean="0"/>
              <a:t>: Introduction to the special issue. </a:t>
            </a:r>
            <a:r>
              <a:rPr lang="en-US" sz="1400" i="1" dirty="0" smtClean="0"/>
              <a:t>Digital Medievalist </a:t>
            </a:r>
            <a:r>
              <a:rPr lang="en-US" sz="1400" dirty="0" smtClean="0"/>
              <a:t>4 (2008).</a:t>
            </a:r>
          </a:p>
          <a:p>
            <a:endParaRPr lang="en-US" sz="1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228600"/>
            <a:ext cx="8915400" cy="1143000"/>
          </a:xfrm>
        </p:spPr>
        <p:txBody>
          <a:bodyPr/>
          <a:lstStyle/>
          <a:p>
            <a:r>
              <a:rPr lang="en-US" dirty="0" smtClean="0">
                <a:solidFill>
                  <a:srgbClr val="DE5F08"/>
                </a:solidFill>
              </a:rPr>
              <a:t>When and why have medievalists moved on? </a:t>
            </a:r>
          </a:p>
        </p:txBody>
      </p:sp>
      <p:sp>
        <p:nvSpPr>
          <p:cNvPr id="43011" name="Content Placeholder 2"/>
          <p:cNvSpPr>
            <a:spLocks noGrp="1"/>
          </p:cNvSpPr>
          <p:nvPr>
            <p:ph idx="1"/>
          </p:nvPr>
        </p:nvSpPr>
        <p:spPr>
          <a:xfrm>
            <a:off x="0" y="838200"/>
            <a:ext cx="7923213" cy="685800"/>
          </a:xfrm>
        </p:spPr>
        <p:txBody>
          <a:bodyPr/>
          <a:lstStyle/>
          <a:p>
            <a:r>
              <a:rPr lang="en-US" sz="2400" dirty="0" smtClean="0"/>
              <a:t>Philological computing is alive and well…</a:t>
            </a:r>
          </a:p>
        </p:txBody>
      </p:sp>
      <p:pic>
        <p:nvPicPr>
          <p:cNvPr id="4" name="Picture 3" descr="seenet.header.png"/>
          <p:cNvPicPr>
            <a:picLocks noChangeAspect="1"/>
          </p:cNvPicPr>
          <p:nvPr/>
        </p:nvPicPr>
        <p:blipFill>
          <a:blip r:embed="rId2"/>
          <a:srcRect/>
          <a:stretch>
            <a:fillRect/>
          </a:stretch>
        </p:blipFill>
        <p:spPr bwMode="auto">
          <a:xfrm>
            <a:off x="762000" y="1981200"/>
            <a:ext cx="7416800" cy="2590800"/>
          </a:xfrm>
          <a:prstGeom prst="rect">
            <a:avLst/>
          </a:prstGeom>
          <a:noFill/>
          <a:ln w="9525">
            <a:noFill/>
            <a:miter lim="800000"/>
            <a:headEnd/>
            <a:tailEnd/>
          </a:ln>
        </p:spPr>
      </p:pic>
      <p:pic>
        <p:nvPicPr>
          <p:cNvPr id="5" name="Picture 4" descr="seenet.why.ee.png"/>
          <p:cNvPicPr>
            <a:picLocks noChangeAspect="1"/>
          </p:cNvPicPr>
          <p:nvPr/>
        </p:nvPicPr>
        <p:blipFill>
          <a:blip r:embed="rId3"/>
          <a:srcRect/>
          <a:stretch>
            <a:fillRect/>
          </a:stretch>
        </p:blipFill>
        <p:spPr bwMode="auto">
          <a:xfrm>
            <a:off x="0" y="1447800"/>
            <a:ext cx="9144000" cy="3600450"/>
          </a:xfrm>
          <a:prstGeom prst="rect">
            <a:avLst/>
          </a:prstGeom>
          <a:noFill/>
          <a:ln w="9525">
            <a:noFill/>
            <a:miter lim="800000"/>
            <a:headEnd/>
            <a:tailEnd/>
          </a:ln>
        </p:spPr>
      </p:pic>
      <p:sp>
        <p:nvSpPr>
          <p:cNvPr id="6" name="Rectangle 5"/>
          <p:cNvSpPr/>
          <p:nvPr/>
        </p:nvSpPr>
        <p:spPr>
          <a:xfrm>
            <a:off x="0" y="5105400"/>
            <a:ext cx="8915400" cy="830997"/>
          </a:xfrm>
          <a:prstGeom prst="rect">
            <a:avLst/>
          </a:prstGeom>
        </p:spPr>
        <p:txBody>
          <a:bodyPr wrap="square">
            <a:spAutoFit/>
          </a:bodyPr>
          <a:lstStyle/>
          <a:p>
            <a:r>
              <a:rPr lang="en-US" dirty="0" smtClean="0">
                <a:solidFill>
                  <a:schemeClr val="tx1"/>
                </a:solidFill>
              </a:rPr>
              <a:t>… but now we also have increasingly sophisticated ways of</a:t>
            </a:r>
          </a:p>
          <a:p>
            <a:r>
              <a:rPr lang="en-US" dirty="0" smtClean="0">
                <a:solidFill>
                  <a:schemeClr val="tx1"/>
                </a:solidFill>
              </a:rPr>
              <a:t>											“computing the artifact”: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0"/>
                                  </p:stCondLst>
                                  <p:childTnLst>
                                    <p:animEffect transition="out" filter="fad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beowulf1.jpg"/>
          <p:cNvPicPr>
            <a:picLocks noChangeAspect="1"/>
          </p:cNvPicPr>
          <p:nvPr/>
        </p:nvPicPr>
        <p:blipFill>
          <a:blip r:embed="rId2"/>
          <a:srcRect/>
          <a:stretch>
            <a:fillRect/>
          </a:stretch>
        </p:blipFill>
        <p:spPr bwMode="auto">
          <a:xfrm>
            <a:off x="1600200" y="1295400"/>
            <a:ext cx="5562600" cy="4427538"/>
          </a:xfrm>
          <a:prstGeom prst="rect">
            <a:avLst/>
          </a:prstGeom>
          <a:noFill/>
          <a:ln w="9525">
            <a:noFill/>
            <a:miter lim="800000"/>
            <a:headEnd/>
            <a:tailEnd/>
          </a:ln>
        </p:spPr>
      </p:pic>
      <p:pic>
        <p:nvPicPr>
          <p:cNvPr id="5" name="Picture 4" descr="romandelarose.png"/>
          <p:cNvPicPr>
            <a:picLocks noChangeAspect="1"/>
          </p:cNvPicPr>
          <p:nvPr/>
        </p:nvPicPr>
        <p:blipFill>
          <a:blip r:embed="rId3"/>
          <a:srcRect/>
          <a:stretch>
            <a:fillRect/>
          </a:stretch>
        </p:blipFill>
        <p:spPr bwMode="auto">
          <a:xfrm>
            <a:off x="1295400" y="1295400"/>
            <a:ext cx="6248400" cy="4094163"/>
          </a:xfrm>
          <a:prstGeom prst="rect">
            <a:avLst/>
          </a:prstGeom>
          <a:noFill/>
          <a:ln w="9525">
            <a:noFill/>
            <a:miter lim="800000"/>
            <a:headEnd/>
            <a:tailEnd/>
          </a:ln>
        </p:spPr>
      </p:pic>
      <p:sp>
        <p:nvSpPr>
          <p:cNvPr id="44036" name="Title 5"/>
          <p:cNvSpPr>
            <a:spLocks noGrp="1"/>
          </p:cNvSpPr>
          <p:nvPr>
            <p:ph type="title"/>
          </p:nvPr>
        </p:nvSpPr>
        <p:spPr/>
        <p:txBody>
          <a:bodyPr/>
          <a:lstStyle/>
          <a:p>
            <a:r>
              <a:rPr lang="en-US" smtClean="0"/>
              <a:t>Image-based editions on CD and Web: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And databases of information about music:</a:t>
            </a:r>
          </a:p>
        </p:txBody>
      </p:sp>
      <p:pic>
        <p:nvPicPr>
          <p:cNvPr id="45059" name="Content Placeholder 3" descr="DIAMM.header.png"/>
          <p:cNvPicPr>
            <a:picLocks noGrp="1" noChangeAspect="1"/>
          </p:cNvPicPr>
          <p:nvPr>
            <p:ph idx="1"/>
          </p:nvPr>
        </p:nvPicPr>
        <p:blipFill>
          <a:blip r:embed="rId2"/>
          <a:srcRect t="-101385" b="-101385"/>
          <a:stretch>
            <a:fillRect/>
          </a:stretch>
        </p:blipFill>
        <p:spPr>
          <a:xfrm>
            <a:off x="2819400" y="0"/>
            <a:ext cx="6096000" cy="2813050"/>
          </a:xfrm>
        </p:spPr>
      </p:pic>
      <p:pic>
        <p:nvPicPr>
          <p:cNvPr id="45060" name="Picture 5" descr="cantus.header.png"/>
          <p:cNvPicPr>
            <a:picLocks noChangeAspect="1"/>
          </p:cNvPicPr>
          <p:nvPr/>
        </p:nvPicPr>
        <p:blipFill>
          <a:blip r:embed="rId3"/>
          <a:srcRect/>
          <a:stretch>
            <a:fillRect/>
          </a:stretch>
        </p:blipFill>
        <p:spPr bwMode="auto">
          <a:xfrm>
            <a:off x="0" y="1905000"/>
            <a:ext cx="7397750" cy="1757363"/>
          </a:xfrm>
          <a:prstGeom prst="rect">
            <a:avLst/>
          </a:prstGeom>
          <a:noFill/>
          <a:ln w="9525">
            <a:noFill/>
            <a:miter lim="800000"/>
            <a:headEnd/>
            <a:tailEnd/>
          </a:ln>
        </p:spPr>
      </p:pic>
      <p:pic>
        <p:nvPicPr>
          <p:cNvPr id="45061" name="Picture 6" descr="notaquadrata.png"/>
          <p:cNvPicPr>
            <a:picLocks noChangeAspect="1"/>
          </p:cNvPicPr>
          <p:nvPr/>
        </p:nvPicPr>
        <p:blipFill>
          <a:blip r:embed="rId4"/>
          <a:srcRect/>
          <a:stretch>
            <a:fillRect/>
          </a:stretch>
        </p:blipFill>
        <p:spPr bwMode="auto">
          <a:xfrm>
            <a:off x="2667000" y="3657600"/>
            <a:ext cx="5867400"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And models of medieval architecture:</a:t>
            </a:r>
          </a:p>
        </p:txBody>
      </p:sp>
      <p:pic>
        <p:nvPicPr>
          <p:cNvPr id="4" name="Content Placeholder 3" descr="salisbury.header.png"/>
          <p:cNvPicPr>
            <a:picLocks noGrp="1" noChangeAspect="1"/>
          </p:cNvPicPr>
          <p:nvPr>
            <p:ph idx="1"/>
          </p:nvPr>
        </p:nvPicPr>
        <p:blipFill>
          <a:blip r:embed="rId3"/>
          <a:srcRect t="-6363" b="-6363"/>
          <a:stretch>
            <a:fillRect/>
          </a:stretch>
        </p:blipFill>
        <p:spPr/>
      </p:pic>
      <p:pic>
        <p:nvPicPr>
          <p:cNvPr id="5" name="Picture 4" descr="salisburymodel.png"/>
          <p:cNvPicPr>
            <a:picLocks noChangeAspect="1"/>
          </p:cNvPicPr>
          <p:nvPr/>
        </p:nvPicPr>
        <p:blipFill>
          <a:blip r:embed="rId4"/>
          <a:srcRect/>
          <a:stretch>
            <a:fillRect/>
          </a:stretch>
        </p:blipFill>
        <p:spPr bwMode="auto">
          <a:xfrm>
            <a:off x="279400" y="1219200"/>
            <a:ext cx="8864600" cy="3670300"/>
          </a:xfrm>
          <a:prstGeom prst="rect">
            <a:avLst/>
          </a:prstGeom>
          <a:noFill/>
          <a:ln w="9525">
            <a:noFill/>
            <a:miter lim="800000"/>
            <a:headEnd/>
            <a:tailEnd/>
          </a:ln>
        </p:spPr>
      </p:pic>
      <p:pic>
        <p:nvPicPr>
          <p:cNvPr id="6" name="Picture 5" descr="amiens.header.png"/>
          <p:cNvPicPr>
            <a:picLocks noChangeAspect="1"/>
          </p:cNvPicPr>
          <p:nvPr/>
        </p:nvPicPr>
        <p:blipFill>
          <a:blip r:embed="rId5"/>
          <a:srcRect/>
          <a:stretch>
            <a:fillRect/>
          </a:stretch>
        </p:blipFill>
        <p:spPr bwMode="auto">
          <a:xfrm>
            <a:off x="0" y="2286000"/>
            <a:ext cx="9144000" cy="2867025"/>
          </a:xfrm>
          <a:prstGeom prst="rect">
            <a:avLst/>
          </a:prstGeom>
          <a:noFill/>
          <a:ln w="9525">
            <a:noFill/>
            <a:miter lim="800000"/>
            <a:headEnd/>
            <a:tailEnd/>
          </a:ln>
        </p:spPr>
      </p:pic>
      <p:pic>
        <p:nvPicPr>
          <p:cNvPr id="8" name="Picture 7" descr="amiens.model.gif"/>
          <p:cNvPicPr>
            <a:picLocks noChangeAspect="1"/>
          </p:cNvPicPr>
          <p:nvPr/>
        </p:nvPicPr>
        <p:blipFill>
          <a:blip r:embed="rId6"/>
          <a:srcRect/>
          <a:stretch>
            <a:fillRect/>
          </a:stretch>
        </p:blipFill>
        <p:spPr bwMode="auto">
          <a:xfrm>
            <a:off x="1371600" y="1066800"/>
            <a:ext cx="64008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par>
                          <p:cTn id="21" fill="hold">
                            <p:stCondLst>
                              <p:cond delay="4000"/>
                            </p:stCondLst>
                            <p:childTnLst>
                              <p:par>
                                <p:cTn id="22" presetID="10" presetClass="exit" presetSubtype="0" fill="hold" nodeType="afterEffect">
                                  <p:stCondLst>
                                    <p:cond delay="0"/>
                                  </p:stCondLst>
                                  <p:childTnLst>
                                    <p:animEffect transition="out" filter="fade">
                                      <p:cBhvr>
                                        <p:cTn id="23" dur="5000"/>
                                        <p:tgtEl>
                                          <p:spTgt spid="4"/>
                                        </p:tgtEl>
                                      </p:cBhvr>
                                    </p:animEffect>
                                    <p:set>
                                      <p:cBhvr>
                                        <p:cTn id="24" dur="1" fill="hold">
                                          <p:stCondLst>
                                            <p:cond delay="4999"/>
                                          </p:stCondLst>
                                        </p:cTn>
                                        <p:tgtEl>
                                          <p:spTgt spid="4"/>
                                        </p:tgtEl>
                                        <p:attrNameLst>
                                          <p:attrName>style.visibility</p:attrName>
                                        </p:attrNameLst>
                                      </p:cBhvr>
                                      <p:to>
                                        <p:strVal val="hidden"/>
                                      </p:to>
                                    </p:set>
                                  </p:childTnLst>
                                </p:cTn>
                              </p:par>
                            </p:childTnLst>
                          </p:cTn>
                        </p:par>
                        <p:par>
                          <p:cTn id="25" fill="hold">
                            <p:stCondLst>
                              <p:cond delay="9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solidFill>
                  <a:srgbClr val="DE5F08"/>
                </a:solidFill>
              </a:rPr>
              <a:t>What does early adoption look like today?</a:t>
            </a:r>
          </a:p>
        </p:txBody>
      </p:sp>
      <p:pic>
        <p:nvPicPr>
          <p:cNvPr id="10" name="Picture 9" descr="dm.header.png"/>
          <p:cNvPicPr>
            <a:picLocks noChangeAspect="1"/>
          </p:cNvPicPr>
          <p:nvPr/>
        </p:nvPicPr>
        <p:blipFill>
          <a:blip r:embed="rId2"/>
          <a:srcRect/>
          <a:stretch>
            <a:fillRect/>
          </a:stretch>
        </p:blipFill>
        <p:spPr bwMode="auto">
          <a:xfrm>
            <a:off x="88900" y="2667000"/>
            <a:ext cx="9055100" cy="2565400"/>
          </a:xfrm>
          <a:prstGeom prst="rect">
            <a:avLst/>
          </a:prstGeom>
          <a:noFill/>
          <a:ln w="9525">
            <a:noFill/>
            <a:miter lim="800000"/>
            <a:headEnd/>
            <a:tailEnd/>
          </a:ln>
        </p:spPr>
      </p:pic>
      <p:sp>
        <p:nvSpPr>
          <p:cNvPr id="47108" name="TextBox 10"/>
          <p:cNvSpPr txBox="1">
            <a:spLocks noChangeArrowheads="1"/>
          </p:cNvSpPr>
          <p:nvPr/>
        </p:nvSpPr>
        <p:spPr bwMode="auto">
          <a:xfrm>
            <a:off x="2133600" y="838200"/>
            <a:ext cx="4973638" cy="584200"/>
          </a:xfrm>
          <a:prstGeom prst="rect">
            <a:avLst/>
          </a:prstGeom>
          <a:noFill/>
          <a:ln w="9525">
            <a:noFill/>
            <a:miter lim="800000"/>
            <a:headEnd/>
            <a:tailEnd/>
          </a:ln>
        </p:spPr>
        <p:txBody>
          <a:bodyPr wrap="none">
            <a:prstTxWarp prst="textNoShape">
              <a:avLst/>
            </a:prstTxWarp>
            <a:spAutoFit/>
          </a:bodyPr>
          <a:lstStyle/>
          <a:p>
            <a:r>
              <a:rPr lang="en-US" sz="3200" b="1">
                <a:solidFill>
                  <a:schemeClr val="tx1"/>
                </a:solidFill>
              </a:rPr>
              <a:t>Maps and historical GIS:</a:t>
            </a:r>
          </a:p>
        </p:txBody>
      </p:sp>
      <p:pic>
        <p:nvPicPr>
          <p:cNvPr id="12" name="Picture 11" descr="regnumfrancorum.png"/>
          <p:cNvPicPr>
            <a:picLocks noChangeAspect="1"/>
          </p:cNvPicPr>
          <p:nvPr/>
        </p:nvPicPr>
        <p:blipFill>
          <a:blip r:embed="rId3"/>
          <a:srcRect/>
          <a:stretch>
            <a:fillRect/>
          </a:stretch>
        </p:blipFill>
        <p:spPr bwMode="auto">
          <a:xfrm>
            <a:off x="1981200" y="1447800"/>
            <a:ext cx="4095750" cy="4419600"/>
          </a:xfrm>
          <a:prstGeom prst="rect">
            <a:avLst/>
          </a:prstGeom>
          <a:noFill/>
          <a:ln w="9525">
            <a:noFill/>
            <a:miter lim="800000"/>
            <a:headEnd/>
            <a:tailEnd/>
          </a:ln>
        </p:spPr>
      </p:pic>
      <p:pic>
        <p:nvPicPr>
          <p:cNvPr id="13" name="Picture 12" descr="DAMRC.png"/>
          <p:cNvPicPr>
            <a:picLocks noChangeAspect="1"/>
          </p:cNvPicPr>
          <p:nvPr/>
        </p:nvPicPr>
        <p:blipFill>
          <a:blip r:embed="rId4"/>
          <a:srcRect/>
          <a:stretch>
            <a:fillRect/>
          </a:stretch>
        </p:blipFill>
        <p:spPr bwMode="auto">
          <a:xfrm>
            <a:off x="685800" y="1447800"/>
            <a:ext cx="7419975" cy="4351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10"/>
                                        </p:tgtEl>
                                      </p:cBhvr>
                                    </p:animEffect>
                                    <p:set>
                                      <p:cBhvr>
                                        <p:cTn id="7" dur="1" fill="hold">
                                          <p:stCondLst>
                                            <p:cond delay="29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28600"/>
            <a:ext cx="8686800" cy="912813"/>
          </a:xfrm>
        </p:spPr>
        <p:txBody>
          <a:bodyPr/>
          <a:lstStyle/>
          <a:p>
            <a:r>
              <a:rPr lang="en-US" dirty="0" smtClean="0"/>
              <a:t>…and quantitative paleography:</a:t>
            </a:r>
          </a:p>
        </p:txBody>
      </p:sp>
      <p:pic>
        <p:nvPicPr>
          <p:cNvPr id="4" name="Content Placeholder 3" descr="lform_a.png"/>
          <p:cNvPicPr>
            <a:picLocks noGrp="1" noChangeAspect="1"/>
          </p:cNvPicPr>
          <p:nvPr>
            <p:ph idx="1"/>
          </p:nvPr>
        </p:nvPicPr>
        <p:blipFill>
          <a:blip r:embed="rId2"/>
          <a:srcRect t="-7120" b="-7120"/>
          <a:stretch>
            <a:fillRect/>
          </a:stretch>
        </p:blipFill>
        <p:spPr/>
      </p:pic>
      <p:pic>
        <p:nvPicPr>
          <p:cNvPr id="5" name="Picture 4" descr="diffs.png"/>
          <p:cNvPicPr>
            <a:picLocks noChangeAspect="1"/>
          </p:cNvPicPr>
          <p:nvPr/>
        </p:nvPicPr>
        <p:blipFill>
          <a:blip r:embed="rId3"/>
          <a:srcRect/>
          <a:stretch>
            <a:fillRect/>
          </a:stretch>
        </p:blipFill>
        <p:spPr bwMode="auto">
          <a:xfrm>
            <a:off x="2286000" y="1828800"/>
            <a:ext cx="4737100" cy="2755900"/>
          </a:xfrm>
          <a:prstGeom prst="rect">
            <a:avLst/>
          </a:prstGeom>
          <a:noFill/>
          <a:ln w="9525">
            <a:noFill/>
            <a:miter lim="800000"/>
            <a:headEnd/>
            <a:tailEnd/>
          </a:ln>
        </p:spPr>
      </p:pic>
      <p:pic>
        <p:nvPicPr>
          <p:cNvPr id="6" name="Picture 5" descr="McGillivrayFigure3.jpg"/>
          <p:cNvPicPr>
            <a:picLocks noChangeAspect="1"/>
          </p:cNvPicPr>
          <p:nvPr/>
        </p:nvPicPr>
        <p:blipFill>
          <a:blip r:embed="rId4"/>
          <a:srcRect/>
          <a:stretch>
            <a:fillRect/>
          </a:stretch>
        </p:blipFill>
        <p:spPr bwMode="auto">
          <a:xfrm>
            <a:off x="1371600" y="1066800"/>
            <a:ext cx="6448425" cy="476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0"/>
                                        <p:tgtEl>
                                          <p:spTgt spid="5"/>
                                        </p:tgtEl>
                                      </p:cBhvr>
                                    </p:animEffect>
                                  </p:childTnLst>
                                </p:cTn>
                              </p:par>
                            </p:childTnLst>
                          </p:cTn>
                        </p:par>
                        <p:par>
                          <p:cTn id="11" fill="hold">
                            <p:stCondLst>
                              <p:cond delay="5000"/>
                            </p:stCondLst>
                            <p:childTnLst>
                              <p:par>
                                <p:cTn id="12" presetID="10" presetClass="exit" presetSubtype="0" fill="hold" nodeType="afterEffect">
                                  <p:stCondLst>
                                    <p:cond delay="0"/>
                                  </p:stCondLst>
                                  <p:childTnLst>
                                    <p:animEffect transition="out" filter="fade">
                                      <p:cBhvr>
                                        <p:cTn id="13" dur="3000"/>
                                        <p:tgtEl>
                                          <p:spTgt spid="5"/>
                                        </p:tgtEl>
                                      </p:cBhvr>
                                    </p:animEffect>
                                    <p:set>
                                      <p:cBhvr>
                                        <p:cTn id="14" dur="1" fill="hold">
                                          <p:stCondLst>
                                            <p:cond delay="2999"/>
                                          </p:stCondLst>
                                        </p:cTn>
                                        <p:tgtEl>
                                          <p:spTgt spid="5"/>
                                        </p:tgtEl>
                                        <p:attrNameLst>
                                          <p:attrName>style.visibility</p:attrName>
                                        </p:attrNameLst>
                                      </p:cBhvr>
                                      <p:to>
                                        <p:strVal val="hidden"/>
                                      </p:to>
                                    </p:set>
                                  </p:childTnLst>
                                </p:cTn>
                              </p:par>
                            </p:childTnLst>
                          </p:cTn>
                        </p:par>
                        <p:par>
                          <p:cTn id="15" fill="hold">
                            <p:stCondLst>
                              <p:cond delay="8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914400"/>
            <a:ext cx="5562600" cy="912813"/>
          </a:xfrm>
        </p:spPr>
        <p:txBody>
          <a:bodyPr/>
          <a:lstStyle/>
          <a:p>
            <a:r>
              <a:rPr lang="en-US" smtClean="0"/>
              <a:t>Topics:</a:t>
            </a:r>
          </a:p>
        </p:txBody>
      </p:sp>
      <p:sp>
        <p:nvSpPr>
          <p:cNvPr id="29699" name="Content Placeholder 2"/>
          <p:cNvSpPr>
            <a:spLocks noGrp="1"/>
          </p:cNvSpPr>
          <p:nvPr>
            <p:ph idx="1"/>
          </p:nvPr>
        </p:nvSpPr>
        <p:spPr>
          <a:xfrm>
            <a:off x="381000" y="2057400"/>
            <a:ext cx="7923213" cy="3656013"/>
          </a:xfrm>
        </p:spPr>
        <p:txBody>
          <a:bodyPr/>
          <a:lstStyle/>
          <a:p>
            <a:pPr>
              <a:buFont typeface="Arial" charset="0"/>
              <a:buChar char="•"/>
            </a:pPr>
            <a:endParaRPr lang="en-US" sz="2400" b="1" dirty="0" smtClean="0"/>
          </a:p>
          <a:p>
            <a:pPr>
              <a:buFont typeface="Arial" charset="0"/>
              <a:buChar char="•"/>
            </a:pPr>
            <a:r>
              <a:rPr lang="en-US" sz="2400" b="1" dirty="0" smtClean="0">
                <a:solidFill>
                  <a:srgbClr val="DE5F08"/>
                </a:solidFill>
              </a:rPr>
              <a:t>Are medievalists early adopters?</a:t>
            </a:r>
          </a:p>
          <a:p>
            <a:pPr>
              <a:buFont typeface="Arial" charset="0"/>
              <a:buChar char="•"/>
            </a:pPr>
            <a:r>
              <a:rPr lang="en-US" sz="2400" b="1" dirty="0" smtClean="0">
                <a:solidFill>
                  <a:srgbClr val="DE5F08"/>
                </a:solidFill>
              </a:rPr>
              <a:t>What accounts for this early adoption? </a:t>
            </a:r>
          </a:p>
          <a:p>
            <a:pPr>
              <a:buFont typeface="Arial" charset="0"/>
              <a:buChar char="•"/>
            </a:pPr>
            <a:r>
              <a:rPr lang="en-US" sz="2400" b="1" dirty="0" smtClean="0">
                <a:solidFill>
                  <a:srgbClr val="DE5F08"/>
                </a:solidFill>
              </a:rPr>
              <a:t>When and why have medievalists moved on? </a:t>
            </a:r>
          </a:p>
          <a:p>
            <a:pPr>
              <a:buFont typeface="Arial" charset="0"/>
              <a:buChar char="•"/>
            </a:pPr>
            <a:r>
              <a:rPr lang="en-US" sz="2400" b="1" dirty="0" smtClean="0">
                <a:solidFill>
                  <a:srgbClr val="DE5F08"/>
                </a:solidFill>
              </a:rPr>
              <a:t>What does early adoption look like today? </a:t>
            </a:r>
          </a:p>
          <a:p>
            <a:pPr>
              <a:buFont typeface="Arial" charset="0"/>
              <a:buChar char="•"/>
            </a:pPr>
            <a:r>
              <a:rPr lang="en-US" sz="2400" b="1" dirty="0" smtClean="0">
                <a:solidFill>
                  <a:srgbClr val="DE5F08"/>
                </a:solidFill>
              </a:rPr>
              <a:t>What can medievalists learn from other fields? </a:t>
            </a:r>
          </a:p>
          <a:p>
            <a:pPr>
              <a:buFont typeface="Arial" charset="0"/>
              <a:buChar char="•"/>
            </a:pPr>
            <a:r>
              <a:rPr lang="en-US" sz="2400" b="1" dirty="0" smtClean="0">
                <a:solidFill>
                  <a:srgbClr val="DE5F08"/>
                </a:solidFill>
              </a:rPr>
              <a:t>What can other fields learn from medievalists?</a:t>
            </a:r>
          </a:p>
        </p:txBody>
      </p:sp>
      <p:pic>
        <p:nvPicPr>
          <p:cNvPr id="29700" name="Picture 3" descr="medieval.universities.png"/>
          <p:cNvPicPr>
            <a:picLocks noChangeAspect="1"/>
          </p:cNvPicPr>
          <p:nvPr/>
        </p:nvPicPr>
        <p:blipFill>
          <a:blip r:embed="rId2"/>
          <a:srcRect/>
          <a:stretch>
            <a:fillRect/>
          </a:stretch>
        </p:blipFill>
        <p:spPr bwMode="auto">
          <a:xfrm>
            <a:off x="6172200" y="0"/>
            <a:ext cx="2971800"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3"/>
          <p:cNvSpPr>
            <a:spLocks noGrp="1"/>
          </p:cNvSpPr>
          <p:nvPr>
            <p:ph type="title"/>
          </p:nvPr>
        </p:nvSpPr>
        <p:spPr>
          <a:xfrm>
            <a:off x="609600" y="304800"/>
            <a:ext cx="7923213" cy="912813"/>
          </a:xfrm>
        </p:spPr>
        <p:txBody>
          <a:bodyPr/>
          <a:lstStyle/>
          <a:p>
            <a:r>
              <a:rPr lang="en-US" dirty="0" smtClean="0"/>
              <a:t>And other kinds of image analysis:</a:t>
            </a:r>
          </a:p>
        </p:txBody>
      </p:sp>
      <p:pic>
        <p:nvPicPr>
          <p:cNvPr id="5" name="Picture 4" descr="vvscreen4.jpg"/>
          <p:cNvPicPr>
            <a:picLocks noChangeAspect="1"/>
          </p:cNvPicPr>
          <p:nvPr/>
        </p:nvPicPr>
        <p:blipFill>
          <a:blip r:embed="rId2"/>
          <a:srcRect/>
          <a:stretch>
            <a:fillRect/>
          </a:stretch>
        </p:blipFill>
        <p:spPr bwMode="auto">
          <a:xfrm>
            <a:off x="1295400" y="914400"/>
            <a:ext cx="6634163" cy="4876800"/>
          </a:xfrm>
          <a:prstGeom prst="rect">
            <a:avLst/>
          </a:prstGeom>
          <a:noFill/>
          <a:ln w="9525">
            <a:noFill/>
            <a:miter lim="800000"/>
            <a:headEnd/>
            <a:tailEnd/>
          </a:ln>
        </p:spPr>
      </p:pic>
      <p:pic>
        <p:nvPicPr>
          <p:cNvPr id="6" name="Picture 5" descr="cyberconn.png"/>
          <p:cNvPicPr>
            <a:picLocks noChangeAspect="1"/>
          </p:cNvPicPr>
          <p:nvPr/>
        </p:nvPicPr>
        <p:blipFill>
          <a:blip r:embed="rId3"/>
          <a:srcRect/>
          <a:stretch>
            <a:fillRect/>
          </a:stretch>
        </p:blipFill>
        <p:spPr bwMode="auto">
          <a:xfrm>
            <a:off x="0" y="1295400"/>
            <a:ext cx="9144000" cy="375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0"/>
                                        <p:tgtEl>
                                          <p:spTgt spid="5"/>
                                        </p:tgtEl>
                                      </p:cBhvr>
                                    </p:animEffect>
                                    <p:set>
                                      <p:cBhvr>
                                        <p:cTn id="12" dur="1" fill="hold">
                                          <p:stCondLst>
                                            <p:cond delay="49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US" smtClean="0">
                <a:solidFill>
                  <a:srgbClr val="DE5F08"/>
                </a:solidFill>
              </a:rPr>
              <a:t>What can medievalists learn from other fields? </a:t>
            </a:r>
          </a:p>
        </p:txBody>
      </p:sp>
      <p:sp>
        <p:nvSpPr>
          <p:cNvPr id="50179" name="Content Placeholder 3"/>
          <p:cNvSpPr>
            <a:spLocks noGrp="1"/>
          </p:cNvSpPr>
          <p:nvPr>
            <p:ph idx="1"/>
          </p:nvPr>
        </p:nvSpPr>
        <p:spPr>
          <a:xfrm>
            <a:off x="381000" y="1676400"/>
            <a:ext cx="7923213" cy="3656013"/>
          </a:xfrm>
        </p:spPr>
        <p:txBody>
          <a:bodyPr/>
          <a:lstStyle/>
          <a:p>
            <a:pPr>
              <a:buFont typeface="Arial" charset="0"/>
              <a:buChar char="•"/>
            </a:pPr>
            <a:r>
              <a:rPr lang="en-US" sz="2800" smtClean="0"/>
              <a:t>New methods for dealing with new kinds of data</a:t>
            </a:r>
          </a:p>
          <a:p>
            <a:pPr>
              <a:buFont typeface="Arial" charset="0"/>
              <a:buChar char="•"/>
            </a:pPr>
            <a:r>
              <a:rPr lang="en-US" sz="2800" smtClean="0"/>
              <a:t>New ways of looking at familiar data</a:t>
            </a:r>
          </a:p>
          <a:p>
            <a:pPr>
              <a:buFont typeface="Arial" charset="0"/>
              <a:buChar char="•"/>
            </a:pPr>
            <a:r>
              <a:rPr lang="en-US" sz="2800" smtClean="0"/>
              <a:t>New opportunities for expanding an already interdisciplinary field </a:t>
            </a:r>
          </a:p>
          <a:p>
            <a:pPr>
              <a:buFont typeface="Arial" charset="0"/>
              <a:buChar char="•"/>
            </a:pPr>
            <a:r>
              <a:rPr lang="en-US" sz="2800" smtClean="0"/>
              <a:t>New ways of teaching and learning</a:t>
            </a:r>
          </a:p>
          <a:p>
            <a:pPr>
              <a:buFont typeface="Arial" charset="0"/>
              <a:buChar char="•"/>
            </a:pPr>
            <a:r>
              <a:rPr lang="en-US" sz="2800" smtClean="0"/>
              <a:t>New facilities for collaborating and publishing</a:t>
            </a:r>
          </a:p>
          <a:p>
            <a:endParaRPr lang="en-US" sz="2400" smtClean="0"/>
          </a:p>
          <a:p>
            <a:pPr>
              <a:buFont typeface="Arial" charset="0"/>
              <a:buChar char="•"/>
            </a:pPr>
            <a:endParaRPr lang="en-US" sz="2400" smtClean="0"/>
          </a:p>
          <a:p>
            <a:pPr>
              <a:buFont typeface="Arial" charset="0"/>
              <a:buChar char="•"/>
            </a:pP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3" descr="medieval.socialnetwork.png"/>
          <p:cNvPicPr>
            <a:picLocks noChangeAspect="1"/>
          </p:cNvPicPr>
          <p:nvPr/>
        </p:nvPicPr>
        <p:blipFill>
          <a:blip r:embed="rId2"/>
          <a:srcRect/>
          <a:stretch>
            <a:fillRect/>
          </a:stretch>
        </p:blipFill>
        <p:spPr bwMode="auto">
          <a:xfrm>
            <a:off x="1143000" y="0"/>
            <a:ext cx="6588125" cy="5715000"/>
          </a:xfrm>
          <a:prstGeom prst="rect">
            <a:avLst/>
          </a:prstGeom>
          <a:noFill/>
          <a:ln w="9525">
            <a:noFill/>
            <a:miter lim="800000"/>
            <a:headEnd/>
            <a:tailEnd/>
          </a:ln>
        </p:spPr>
      </p:pic>
      <p:sp>
        <p:nvSpPr>
          <p:cNvPr id="51203" name="Title 1"/>
          <p:cNvSpPr>
            <a:spLocks noGrp="1"/>
          </p:cNvSpPr>
          <p:nvPr>
            <p:ph type="title"/>
          </p:nvPr>
        </p:nvSpPr>
        <p:spPr>
          <a:xfrm>
            <a:off x="381000" y="762000"/>
            <a:ext cx="7923213" cy="912813"/>
          </a:xfrm>
        </p:spPr>
        <p:txBody>
          <a:bodyPr/>
          <a:lstStyle/>
          <a:p>
            <a:r>
              <a:rPr lang="en-US" smtClean="0"/>
              <a:t>For example, medieval data-mining: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228600"/>
            <a:ext cx="7923213" cy="912813"/>
          </a:xfrm>
        </p:spPr>
        <p:txBody>
          <a:bodyPr/>
          <a:lstStyle/>
          <a:p>
            <a:r>
              <a:rPr lang="en-US" smtClean="0"/>
              <a:t>…or medieval supercomputing:</a:t>
            </a:r>
          </a:p>
        </p:txBody>
      </p:sp>
      <p:pic>
        <p:nvPicPr>
          <p:cNvPr id="3" name="Picture 2" descr="medieval.gridwar.png"/>
          <p:cNvPicPr>
            <a:picLocks noChangeAspect="1"/>
          </p:cNvPicPr>
          <p:nvPr/>
        </p:nvPicPr>
        <p:blipFill>
          <a:blip r:embed="rId2"/>
          <a:srcRect/>
          <a:stretch>
            <a:fillRect/>
          </a:stretch>
        </p:blipFill>
        <p:spPr bwMode="auto">
          <a:xfrm>
            <a:off x="1219200" y="685800"/>
            <a:ext cx="5992813" cy="5114925"/>
          </a:xfrm>
          <a:prstGeom prst="rect">
            <a:avLst/>
          </a:prstGeom>
          <a:noFill/>
          <a:ln w="9525">
            <a:noFill/>
            <a:miter lim="800000"/>
            <a:headEnd/>
            <a:tailEnd/>
          </a:ln>
        </p:spPr>
      </p:pic>
      <p:pic>
        <p:nvPicPr>
          <p:cNvPr id="4" name="Picture 3" descr="medieval.climate.png"/>
          <p:cNvPicPr>
            <a:picLocks noChangeAspect="1"/>
          </p:cNvPicPr>
          <p:nvPr/>
        </p:nvPicPr>
        <p:blipFill>
          <a:blip r:embed="rId3"/>
          <a:srcRect/>
          <a:stretch>
            <a:fillRect/>
          </a:stretch>
        </p:blipFill>
        <p:spPr bwMode="auto">
          <a:xfrm>
            <a:off x="0" y="1295400"/>
            <a:ext cx="9144000" cy="4441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…or even medieval simulation like this:</a:t>
            </a:r>
          </a:p>
        </p:txBody>
      </p:sp>
      <p:pic>
        <p:nvPicPr>
          <p:cNvPr id="53251" name="Picture 2" descr="medieval.economy.sim.png"/>
          <p:cNvPicPr>
            <a:picLocks noChangeAspect="1"/>
          </p:cNvPicPr>
          <p:nvPr/>
        </p:nvPicPr>
        <p:blipFill>
          <a:blip r:embed="rId2"/>
          <a:srcRect/>
          <a:stretch>
            <a:fillRect/>
          </a:stretch>
        </p:blipFill>
        <p:spPr bwMode="auto">
          <a:xfrm>
            <a:off x="0" y="1371600"/>
            <a:ext cx="9144000" cy="404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…but maybe not like this:</a:t>
            </a:r>
          </a:p>
        </p:txBody>
      </p:sp>
      <p:pic>
        <p:nvPicPr>
          <p:cNvPr id="4" name="Picture 3" descr="medievalchat.jpg"/>
          <p:cNvPicPr>
            <a:picLocks noChangeAspect="1"/>
          </p:cNvPicPr>
          <p:nvPr/>
        </p:nvPicPr>
        <p:blipFill>
          <a:blip r:embed="rId2"/>
          <a:srcRect/>
          <a:stretch>
            <a:fillRect/>
          </a:stretch>
        </p:blipFill>
        <p:spPr bwMode="auto">
          <a:xfrm>
            <a:off x="2895600" y="1066800"/>
            <a:ext cx="6007100" cy="4862513"/>
          </a:xfrm>
          <a:prstGeom prst="rect">
            <a:avLst/>
          </a:prstGeom>
          <a:noFill/>
          <a:ln w="9525">
            <a:noFill/>
            <a:miter lim="800000"/>
            <a:headEnd/>
            <a:tailEnd/>
          </a:ln>
        </p:spPr>
      </p:pic>
      <p:pic>
        <p:nvPicPr>
          <p:cNvPr id="5" name="Picture 4" descr="medievaltimes.png"/>
          <p:cNvPicPr>
            <a:picLocks noChangeAspect="1"/>
          </p:cNvPicPr>
          <p:nvPr/>
        </p:nvPicPr>
        <p:blipFill>
          <a:blip r:embed="rId3"/>
          <a:srcRect/>
          <a:stretch>
            <a:fillRect/>
          </a:stretch>
        </p:blipFill>
        <p:spPr bwMode="auto">
          <a:xfrm>
            <a:off x="0" y="1447800"/>
            <a:ext cx="9144000" cy="4378325"/>
          </a:xfrm>
          <a:prstGeom prst="rect">
            <a:avLst/>
          </a:prstGeom>
          <a:noFill/>
          <a:ln w="9525">
            <a:noFill/>
            <a:miter lim="800000"/>
            <a:headEnd/>
            <a:tailEnd/>
          </a:ln>
        </p:spPr>
      </p:pic>
      <p:pic>
        <p:nvPicPr>
          <p:cNvPr id="6" name="Picture 5" descr="sims.medieval.png"/>
          <p:cNvPicPr>
            <a:picLocks noChangeAspect="1"/>
          </p:cNvPicPr>
          <p:nvPr/>
        </p:nvPicPr>
        <p:blipFill>
          <a:blip r:embed="rId4"/>
          <a:srcRect/>
          <a:stretch>
            <a:fillRect/>
          </a:stretch>
        </p:blipFill>
        <p:spPr bwMode="auto">
          <a:xfrm>
            <a:off x="1447800" y="990600"/>
            <a:ext cx="7315200" cy="4764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5000"/>
                                        <p:tgtEl>
                                          <p:spTgt spid="6"/>
                                        </p:tgtEl>
                                      </p:cBhvr>
                                    </p:animEffect>
                                    <p:set>
                                      <p:cBhvr>
                                        <p:cTn id="11" dur="1" fill="hold">
                                          <p:stCondLst>
                                            <p:cond delay="4999"/>
                                          </p:stCondLst>
                                        </p:cTn>
                                        <p:tgtEl>
                                          <p:spTgt spid="6"/>
                                        </p:tgtEl>
                                        <p:attrNameLst>
                                          <p:attrName>style.visibility</p:attrName>
                                        </p:attrNameLst>
                                      </p:cBhvr>
                                      <p:to>
                                        <p:strVal val="hidden"/>
                                      </p:to>
                                    </p:se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0"/>
                                        <p:tgtEl>
                                          <p:spTgt spid="4"/>
                                        </p:tgtEl>
                                      </p:cBhvr>
                                    </p:animEffect>
                                  </p:childTnLst>
                                </p:cTn>
                              </p:par>
                            </p:childTnLst>
                          </p:cTn>
                        </p:par>
                        <p:par>
                          <p:cTn id="16" fill="hold">
                            <p:stCondLst>
                              <p:cond delay="12000"/>
                            </p:stCondLst>
                            <p:childTnLst>
                              <p:par>
                                <p:cTn id="17" presetID="10" presetClass="exit" presetSubtype="0" fill="hold" nodeType="afterEffect">
                                  <p:stCondLst>
                                    <p:cond delay="0"/>
                                  </p:stCondLst>
                                  <p:childTnLst>
                                    <p:animEffect transition="out" filter="fade">
                                      <p:cBhvr>
                                        <p:cTn id="18" dur="5000"/>
                                        <p:tgtEl>
                                          <p:spTgt spid="4"/>
                                        </p:tgtEl>
                                      </p:cBhvr>
                                    </p:animEffect>
                                    <p:set>
                                      <p:cBhvr>
                                        <p:cTn id="19" dur="1" fill="hold">
                                          <p:stCondLst>
                                            <p:cond delay="4999"/>
                                          </p:stCondLst>
                                        </p:cTn>
                                        <p:tgtEl>
                                          <p:spTgt spid="4"/>
                                        </p:tgtEl>
                                        <p:attrNameLst>
                                          <p:attrName>style.visibility</p:attrName>
                                        </p:attrNameLst>
                                      </p:cBhvr>
                                      <p:to>
                                        <p:strVal val="hidden"/>
                                      </p:to>
                                    </p:set>
                                  </p:childTnLst>
                                </p:cTn>
                              </p:par>
                            </p:childTnLst>
                          </p:cTn>
                        </p:par>
                        <p:par>
                          <p:cTn id="20" fill="hold">
                            <p:stCondLst>
                              <p:cond delay="17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28600"/>
            <a:ext cx="7923213" cy="912813"/>
          </a:xfrm>
        </p:spPr>
        <p:txBody>
          <a:bodyPr/>
          <a:lstStyle/>
          <a:p>
            <a:r>
              <a:rPr lang="en-US" dirty="0" smtClean="0"/>
              <a:t>And even why medievalists may not be unique:</a:t>
            </a:r>
          </a:p>
        </p:txBody>
      </p:sp>
      <p:sp>
        <p:nvSpPr>
          <p:cNvPr id="55299" name="Content Placeholder 2"/>
          <p:cNvSpPr>
            <a:spLocks noGrp="1"/>
          </p:cNvSpPr>
          <p:nvPr>
            <p:ph idx="1"/>
          </p:nvPr>
        </p:nvSpPr>
        <p:spPr>
          <a:xfrm>
            <a:off x="228600" y="1219200"/>
            <a:ext cx="8915400" cy="4572000"/>
          </a:xfrm>
        </p:spPr>
        <p:txBody>
          <a:bodyPr/>
          <a:lstStyle/>
          <a:p>
            <a:pPr marL="0" indent="346075"/>
            <a:r>
              <a:rPr lang="en-US" sz="2200" dirty="0" smtClean="0">
                <a:latin typeface="Times New Roman"/>
                <a:cs typeface="Times New Roman"/>
              </a:rPr>
              <a:t>“…the needs of classicists are simply not so distinctive as to warrant a separate ‘classical informatics.’ Disciplinary specialists learning the strengths and weaknesses have, in the author's experience, a strong tendency to exaggerate the extent to which their problems are unique and to call for a specialized, domain-specific infrastructure and approach. Our colleagues in the biological sciences have been able to establish bioinformatics as a vigorous new field – but the biologists can bring to bear thousands of times more resources than can classicists. A tiny field such as classics, operating at the margins of the humanities, cannot afford a distinctive and autonomous history of its own. For classicists to make successful use of information technology, they must insinuate themselves within larger groups, making allies of other disciplines and sharing infrastructure.”  </a:t>
            </a:r>
          </a:p>
          <a:p>
            <a:pPr indent="346075"/>
            <a:r>
              <a:rPr lang="en-US" sz="1400" dirty="0" smtClean="0"/>
              <a:t>--Greg Crane, “Classics and the Computer: An End of the History,” in the Blackwell Companion to Digital Humanities.</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solidFill>
                  <a:srgbClr val="DE5F08"/>
                </a:solidFill>
              </a:rPr>
              <a:t>What can other fields learn from medievalists?</a:t>
            </a:r>
            <a:r>
              <a:rPr lang="en-US" dirty="0" smtClean="0"/>
              <a:t/>
            </a:r>
            <a:br>
              <a:rPr lang="en-US" dirty="0" smtClean="0"/>
            </a:br>
            <a:endParaRPr lang="en-US" dirty="0" smtClean="0"/>
          </a:p>
        </p:txBody>
      </p:sp>
      <p:sp>
        <p:nvSpPr>
          <p:cNvPr id="56323" name="Content Placeholder 2"/>
          <p:cNvSpPr>
            <a:spLocks noGrp="1"/>
          </p:cNvSpPr>
          <p:nvPr>
            <p:ph idx="1"/>
          </p:nvPr>
        </p:nvSpPr>
        <p:spPr>
          <a:xfrm>
            <a:off x="381000" y="1676400"/>
            <a:ext cx="7923213" cy="4114800"/>
          </a:xfrm>
        </p:spPr>
        <p:txBody>
          <a:bodyPr/>
          <a:lstStyle/>
          <a:p>
            <a:pPr>
              <a:buFont typeface="Arial" charset="0"/>
              <a:buChar char="•"/>
            </a:pPr>
            <a:r>
              <a:rPr lang="en-US" sz="2400" dirty="0" smtClean="0"/>
              <a:t>That there was life before print, and there will be  life after print;</a:t>
            </a:r>
          </a:p>
          <a:p>
            <a:pPr>
              <a:buFont typeface="Arial" charset="0"/>
              <a:buChar char="•"/>
            </a:pPr>
            <a:r>
              <a:rPr lang="en-US" sz="2400" dirty="0" smtClean="0"/>
              <a:t>That you may think more clearly about what comes next if you know something about what came before;</a:t>
            </a:r>
          </a:p>
          <a:p>
            <a:pPr>
              <a:buFont typeface="Arial" charset="0"/>
              <a:buChar char="•"/>
            </a:pPr>
            <a:r>
              <a:rPr lang="en-US" sz="2400" dirty="0" smtClean="0"/>
              <a:t>That technology is an affordance, not an imperative;</a:t>
            </a:r>
          </a:p>
          <a:p>
            <a:pPr>
              <a:buFont typeface="Arial" charset="0"/>
              <a:buChar char="•"/>
            </a:pPr>
            <a:r>
              <a:rPr lang="en-US" sz="2400" dirty="0" smtClean="0"/>
              <a:t>That you can avoid wasting a lot of time if you have an accurate sense of the strengths and limitations of current technology;</a:t>
            </a:r>
          </a:p>
          <a:p>
            <a:pPr>
              <a:buFont typeface="Arial" charset="0"/>
              <a:buChar char="•"/>
            </a:pPr>
            <a:r>
              <a:rPr lang="en-US" sz="2400" dirty="0" smtClean="0"/>
              <a:t>That if you put data first, data will last.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Shameless plugs:</a:t>
            </a:r>
            <a:endParaRPr lang="en-US" dirty="0"/>
          </a:p>
        </p:txBody>
      </p:sp>
      <p:sp>
        <p:nvSpPr>
          <p:cNvPr id="3" name="Content Placeholder 2"/>
          <p:cNvSpPr>
            <a:spLocks noGrp="1"/>
          </p:cNvSpPr>
          <p:nvPr>
            <p:ph idx="1"/>
          </p:nvPr>
        </p:nvSpPr>
        <p:spPr>
          <a:xfrm>
            <a:off x="457200" y="1143000"/>
            <a:ext cx="7923213" cy="4572000"/>
          </a:xfrm>
        </p:spPr>
        <p:txBody>
          <a:bodyPr/>
          <a:lstStyle/>
          <a:p>
            <a:pPr>
              <a:buFont typeface="Arial"/>
              <a:buChar char="•"/>
            </a:pPr>
            <a:r>
              <a:rPr lang="en-US" dirty="0" smtClean="0"/>
              <a:t>Come to Digital Humanities 2010 at Kings College, London, July 7-10: </a:t>
            </a:r>
            <a:r>
              <a:rPr lang="en-US" dirty="0" smtClean="0">
                <a:hlinkClick r:id="rId2"/>
              </a:rPr>
              <a:t>http://dh2010.cch.kcl.ac.uk/</a:t>
            </a:r>
            <a:endParaRPr lang="en-US" dirty="0" smtClean="0"/>
          </a:p>
          <a:p>
            <a:pPr>
              <a:buFont typeface="Arial"/>
              <a:buChar char="•"/>
            </a:pPr>
            <a:r>
              <a:rPr lang="en-US" dirty="0" smtClean="0"/>
              <a:t>TEI announces </a:t>
            </a:r>
            <a:r>
              <a:rPr lang="en-US" dirty="0" err="1" smtClean="0"/>
              <a:t>AccessTEI</a:t>
            </a:r>
            <a:r>
              <a:rPr lang="en-US" dirty="0" smtClean="0"/>
              <a:t>, providing bulk pricing on text transcription (including manuscript materials, materials in non-roman alphabets, etc.) for projects at TEI member institutions: </a:t>
            </a:r>
            <a:r>
              <a:rPr lang="en-US" dirty="0" smtClean="0">
                <a:hlinkClick r:id="rId3"/>
              </a:rPr>
              <a:t>http://accesstei.apexcovantage.com/</a:t>
            </a:r>
            <a:r>
              <a:rPr lang="en-US" dirty="0" smtClean="0"/>
              <a:t> -- now there’s a financial incentive for persuading your university, or university library, to join the TEI Consortium</a:t>
            </a:r>
          </a:p>
          <a:p>
            <a:pPr>
              <a:buFont typeface="Arial"/>
              <a:buChar char="•"/>
            </a:pPr>
            <a:r>
              <a:rPr lang="en-US" dirty="0" smtClean="0"/>
              <a:t>Partner with </a:t>
            </a:r>
            <a:r>
              <a:rPr lang="en-US" dirty="0" err="1" smtClean="0"/>
              <a:t>iSchools</a:t>
            </a:r>
            <a:r>
              <a:rPr lang="en-US" dirty="0" smtClean="0"/>
              <a:t> (see </a:t>
            </a:r>
            <a:r>
              <a:rPr lang="en-US" dirty="0" smtClean="0">
                <a:hlinkClick r:id="rId4"/>
              </a:rPr>
              <a:t>http://www.ischools.org</a:t>
            </a:r>
            <a:r>
              <a:rPr lang="en-US" dirty="0" smtClean="0"/>
              <a:t>) for informatics research of various sorts, and for funding from IMLS (</a:t>
            </a:r>
            <a:r>
              <a:rPr lang="en-US" dirty="0" smtClean="0">
                <a:hlinkClick r:id="rId5"/>
              </a:rPr>
              <a:t>http://www.imls.gov/</a:t>
            </a:r>
            <a:r>
              <a:rPr lang="en-US" dirty="0" smtClean="0"/>
              <a:t>)</a:t>
            </a:r>
          </a:p>
          <a:p>
            <a:pPr>
              <a:buFont typeface="Arial"/>
              <a:buChar char="•"/>
            </a:pPr>
            <a:r>
              <a:rPr lang="en-US" dirty="0" smtClean="0"/>
              <a:t>Consider attending (or sending students to attend) the next Digital Humanities Summer Institute (</a:t>
            </a:r>
            <a:r>
              <a:rPr lang="en-US" dirty="0" smtClean="0">
                <a:hlinkClick r:id="rId6"/>
              </a:rPr>
              <a:t>http://www.dhsi.org/</a:t>
            </a:r>
            <a:r>
              <a:rPr lang="en-US" dirty="0" smtClean="0"/>
              <a:t>) in beautiful Victoria, British Columbia.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2010 MARGOT Conference</a:t>
            </a:r>
          </a:p>
        </p:txBody>
      </p:sp>
      <p:sp>
        <p:nvSpPr>
          <p:cNvPr id="30723" name="Rectangle 1"/>
          <p:cNvSpPr>
            <a:spLocks noGrp="1" noChangeArrowheads="1"/>
          </p:cNvSpPr>
          <p:nvPr>
            <p:ph type="title" idx="4294967295"/>
          </p:nvPr>
        </p:nvSpPr>
        <p:spPr>
          <a:xfrm>
            <a:off x="381000" y="152400"/>
            <a:ext cx="7924800" cy="914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DE5F08"/>
                </a:solidFill>
              </a:rPr>
              <a:t>Are medievalists early adopters?</a:t>
            </a:r>
          </a:p>
        </p:txBody>
      </p:sp>
      <p:sp>
        <p:nvSpPr>
          <p:cNvPr id="30724" name="Rectangle 2"/>
          <p:cNvSpPr>
            <a:spLocks noGrp="1" noChangeArrowheads="1"/>
          </p:cNvSpPr>
          <p:nvPr>
            <p:ph type="body" idx="4294967295"/>
          </p:nvPr>
        </p:nvSpPr>
        <p:spPr>
          <a:xfrm>
            <a:off x="304800" y="685800"/>
            <a:ext cx="7924800" cy="5181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1946: ENIAC (vacuum-tube computer). U.S. Army </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1951: Machine-generated concordance. R. </a:t>
            </a:r>
            <a:r>
              <a:rPr lang="en-US" dirty="0" err="1" smtClean="0">
                <a:latin typeface="Times New Roman"/>
                <a:cs typeface="Times New Roman"/>
              </a:rPr>
              <a:t>Busa</a:t>
            </a:r>
            <a:r>
              <a:rPr lang="en-US" dirty="0" smtClean="0">
                <a:latin typeface="Times New Roman"/>
                <a:cs typeface="Times New Roman"/>
              </a:rPr>
              <a:t>/IBM </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1953: Computers for sale (IBM ships IBM 701)</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1956: </a:t>
            </a:r>
            <a:r>
              <a:rPr lang="en-US" dirty="0" err="1" smtClean="0">
                <a:latin typeface="Times New Roman"/>
                <a:cs typeface="Times New Roman"/>
              </a:rPr>
              <a:t>Busa</a:t>
            </a:r>
            <a:r>
              <a:rPr lang="en-US" dirty="0" smtClean="0">
                <a:latin typeface="Times New Roman"/>
                <a:cs typeface="Times New Roman"/>
              </a:rPr>
              <a:t> establishes the </a:t>
            </a:r>
            <a:r>
              <a:rPr lang="en-US" i="1" dirty="0" smtClean="0">
                <a:latin typeface="Times New Roman"/>
                <a:cs typeface="Times New Roman"/>
              </a:rPr>
              <a:t>Centro per </a:t>
            </a:r>
            <a:r>
              <a:rPr lang="en-US" i="1" dirty="0" err="1" smtClean="0">
                <a:latin typeface="Times New Roman"/>
                <a:cs typeface="Times New Roman"/>
              </a:rPr>
              <a:t>l’Automazione</a:t>
            </a:r>
            <a:r>
              <a:rPr lang="en-US" i="1" dirty="0" smtClean="0">
                <a:latin typeface="Times New Roman"/>
                <a:cs typeface="Times New Roman"/>
              </a:rPr>
              <a:t> </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1" dirty="0" err="1" smtClean="0">
                <a:latin typeface="Times New Roman"/>
                <a:cs typeface="Times New Roman"/>
              </a:rPr>
              <a:t>dell’Analisi</a:t>
            </a:r>
            <a:r>
              <a:rPr lang="en-US" i="1" dirty="0" smtClean="0">
                <a:latin typeface="Times New Roman"/>
                <a:cs typeface="Times New Roman"/>
              </a:rPr>
              <a:t> </a:t>
            </a:r>
            <a:r>
              <a:rPr lang="en-US" i="1" dirty="0" err="1" smtClean="0">
                <a:latin typeface="Times New Roman"/>
                <a:cs typeface="Times New Roman"/>
              </a:rPr>
              <a:t>Letteraria</a:t>
            </a:r>
            <a:r>
              <a:rPr lang="en-US" dirty="0" smtClean="0">
                <a:latin typeface="Times New Roman"/>
                <a:cs typeface="Times New Roman"/>
              </a:rPr>
              <a:t> (CAAL) </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1957: FORTRAN</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1957: Magnetic-tape RSV Bible Concordance. J. Ellison/Remington Rand</a:t>
            </a:r>
          </a:p>
          <a:p>
            <a:r>
              <a:rPr lang="en-US" dirty="0" smtClean="0">
                <a:latin typeface="Times New Roman"/>
                <a:cs typeface="Times New Roman"/>
              </a:rPr>
              <a:t>1957: CAAL indexes the non-biblical Dead Sea Scrolls. </a:t>
            </a:r>
            <a:r>
              <a:rPr lang="en-US" dirty="0" err="1" smtClean="0">
                <a:latin typeface="Times New Roman"/>
                <a:cs typeface="Times New Roman"/>
              </a:rPr>
              <a:t>Busa</a:t>
            </a:r>
            <a:r>
              <a:rPr lang="en-US" dirty="0" smtClean="0">
                <a:latin typeface="Times New Roman"/>
                <a:cs typeface="Times New Roman"/>
              </a:rPr>
              <a:t> supervised transcription of 30,000 Hebrew, Aramaic, and </a:t>
            </a:r>
            <a:r>
              <a:rPr lang="en-US" dirty="0" err="1" smtClean="0">
                <a:latin typeface="Times New Roman"/>
                <a:cs typeface="Times New Roman"/>
              </a:rPr>
              <a:t>Nabatean</a:t>
            </a:r>
            <a:r>
              <a:rPr lang="en-US" dirty="0" smtClean="0">
                <a:latin typeface="Times New Roman"/>
                <a:cs typeface="Times New Roman"/>
              </a:rPr>
              <a:t> words.</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1967: Thomas Aquinas text card-punching completed. R. </a:t>
            </a:r>
            <a:r>
              <a:rPr lang="en-US" dirty="0" err="1" smtClean="0">
                <a:latin typeface="Times New Roman"/>
                <a:cs typeface="Times New Roman"/>
              </a:rPr>
              <a:t>Busa</a:t>
            </a:r>
            <a:r>
              <a:rPr lang="en-US" dirty="0" smtClean="0">
                <a:latin typeface="Times New Roman"/>
                <a:cs typeface="Times New Roman"/>
              </a:rPr>
              <a:t>/IBM </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latin typeface="Times New Roman"/>
                <a:cs typeface="Times New Roman"/>
              </a:rPr>
              <a:t>1968: David Packard's program-produced Concordance to </a:t>
            </a:r>
            <a:r>
              <a:rPr lang="en-US" i="1" dirty="0" smtClean="0">
                <a:latin typeface="Times New Roman"/>
                <a:cs typeface="Times New Roman"/>
              </a:rPr>
              <a:t>Livy.</a:t>
            </a:r>
          </a:p>
          <a:p>
            <a:pPr marL="0" indent="0"/>
            <a:r>
              <a:rPr lang="en-US" sz="1400" dirty="0" smtClean="0"/>
              <a:t>[timeline adapted from “Roberto </a:t>
            </a:r>
            <a:r>
              <a:rPr lang="en-US" sz="1400" dirty="0" err="1" smtClean="0"/>
              <a:t>Busa</a:t>
            </a:r>
            <a:r>
              <a:rPr lang="en-US" sz="1400" dirty="0" smtClean="0"/>
              <a:t>, S.J., and the Invention of the Machine-Generated Concordance,” Thomas Nelson Winter, University of Nebraska-Lincoln: </a:t>
            </a:r>
            <a:r>
              <a:rPr lang="en-US" sz="1400" dirty="0" smtClean="0">
                <a:hlinkClick r:id="rId3"/>
              </a:rPr>
              <a:t>http://digitalcommons.unl.edu/classicsfacpub/70</a:t>
            </a:r>
            <a:r>
              <a:rPr lang="en-US" sz="1400" dirty="0" smtClean="0"/>
              <a:t>] and “FORMATTING </a:t>
            </a:r>
            <a:r>
              <a:rPr lang="en-US" sz="1400" i="1" dirty="0" smtClean="0"/>
              <a:t>the</a:t>
            </a:r>
            <a:r>
              <a:rPr lang="en-US" sz="1400" dirty="0" smtClean="0"/>
              <a:t> WORD </a:t>
            </a:r>
            <a:r>
              <a:rPr lang="en-US" sz="1400" i="1" dirty="0" smtClean="0"/>
              <a:t>of</a:t>
            </a:r>
            <a:r>
              <a:rPr lang="en-US" sz="1400" dirty="0" smtClean="0"/>
              <a:t> GOD,” ed. Valerie R. Hotchkiss and Charles C. Ryrie [http://</a:t>
            </a:r>
            <a:r>
              <a:rPr lang="en-US" sz="1400" dirty="0" err="1" smtClean="0"/>
              <a:t>smu.edu/bridwell/publications/ryriecatalog/titlepg.htm</a:t>
            </a:r>
            <a:r>
              <a:rPr lang="en-US" sz="1400" dirty="0" smtClean="0"/>
              <a:t>]</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smtClean="0"/>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 </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p>
          <a:p>
            <a:pPr eaLnBrk="1" hangingPunct="1">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p>
        </p:txBody>
      </p:sp>
      <p:pic>
        <p:nvPicPr>
          <p:cNvPr id="30725" name="Picture 5" descr="MedievalScribe.jpg"/>
          <p:cNvPicPr>
            <a:picLocks noChangeAspect="1"/>
          </p:cNvPicPr>
          <p:nvPr/>
        </p:nvPicPr>
        <p:blipFill>
          <a:blip r:embed="rId4"/>
          <a:srcRect/>
          <a:stretch>
            <a:fillRect/>
          </a:stretch>
        </p:blipFill>
        <p:spPr bwMode="auto">
          <a:xfrm>
            <a:off x="7010400" y="457200"/>
            <a:ext cx="1828800" cy="2457450"/>
          </a:xfrm>
          <a:prstGeom prst="rect">
            <a:avLst/>
          </a:prstGeom>
          <a:noFill/>
          <a:ln w="9525">
            <a:noFill/>
            <a:miter lim="800000"/>
            <a:headEnd/>
            <a:tailEnd/>
          </a:ln>
        </p:spPr>
      </p:pic>
      <p:pic>
        <p:nvPicPr>
          <p:cNvPr id="8" name="Picture 7" descr="0001140.jpg"/>
          <p:cNvPicPr>
            <a:picLocks noChangeAspect="1"/>
          </p:cNvPicPr>
          <p:nvPr/>
        </p:nvPicPr>
        <p:blipFill>
          <a:blip r:embed="rId5"/>
          <a:srcRect/>
          <a:stretch>
            <a:fillRect/>
          </a:stretch>
        </p:blipFill>
        <p:spPr bwMode="auto">
          <a:xfrm>
            <a:off x="7010400" y="457200"/>
            <a:ext cx="1828800" cy="2470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par>
                          <p:cTn id="8" fill="hold">
                            <p:stCondLst>
                              <p:cond delay="5000"/>
                            </p:stCondLst>
                            <p:childTnLst>
                              <p:par>
                                <p:cTn id="9" presetID="10" presetClass="exit" presetSubtype="0" fill="hold" nodeType="afterEffect">
                                  <p:stCondLst>
                                    <p:cond delay="5000"/>
                                  </p:stCondLst>
                                  <p:childTnLst>
                                    <p:animEffect transition="out" filter="fade">
                                      <p:cBhvr>
                                        <p:cTn id="10" dur="5000"/>
                                        <p:tgtEl>
                                          <p:spTgt spid="8"/>
                                        </p:tgtEl>
                                      </p:cBhvr>
                                    </p:animEffect>
                                    <p:set>
                                      <p:cBhvr>
                                        <p:cTn id="11" dur="1" fill="hold">
                                          <p:stCondLst>
                                            <p:cond delay="4999"/>
                                          </p:stCondLst>
                                        </p:cTn>
                                        <p:tgtEl>
                                          <p:spTgt spid="8"/>
                                        </p:tgtEl>
                                        <p:attrNameLst>
                                          <p:attrName>style.visibility</p:attrName>
                                        </p:attrNameLst>
                                      </p:cBhvr>
                                      <p:to>
                                        <p:strVal val="hidden"/>
                                      </p:to>
                                    </p:set>
                                  </p:childTnLst>
                                </p:cTn>
                              </p:par>
                              <p:par>
                                <p:cTn id="12" presetID="10" presetClass="entr" presetSubtype="0" fill="hold" nodeType="withEffect">
                                  <p:stCondLst>
                                    <p:cond delay="1000"/>
                                  </p:stCondLst>
                                  <p:childTnLst>
                                    <p:set>
                                      <p:cBhvr>
                                        <p:cTn id="13" dur="1" fill="hold">
                                          <p:stCondLst>
                                            <p:cond delay="0"/>
                                          </p:stCondLst>
                                        </p:cTn>
                                        <p:tgtEl>
                                          <p:spTgt spid="30725"/>
                                        </p:tgtEl>
                                        <p:attrNameLst>
                                          <p:attrName>style.visibility</p:attrName>
                                        </p:attrNameLst>
                                      </p:cBhvr>
                                      <p:to>
                                        <p:strVal val="visible"/>
                                      </p:to>
                                    </p:set>
                                    <p:animEffect transition="in" filter="fade">
                                      <p:cBhvr>
                                        <p:cTn id="14" dur="5000"/>
                                        <p:tgtEl>
                                          <p:spTgt spid="30725"/>
                                        </p:tgtEl>
                                      </p:cBhvr>
                                    </p:animEffect>
                                  </p:childTnLst>
                                </p:cTn>
                              </p:par>
                            </p:childTnLst>
                          </p:cTn>
                        </p:par>
                        <p:par>
                          <p:cTn id="15" fill="hold">
                            <p:stCondLst>
                              <p:cond delay="15000"/>
                            </p:stCondLst>
                            <p:childTnLst>
                              <p:par>
                                <p:cTn id="16" presetID="10" presetClass="exit" presetSubtype="0" fill="hold" nodeType="afterEffect">
                                  <p:stCondLst>
                                    <p:cond delay="10000"/>
                                  </p:stCondLst>
                                  <p:childTnLst>
                                    <p:animEffect transition="out" filter="fade">
                                      <p:cBhvr>
                                        <p:cTn id="17" dur="5000"/>
                                        <p:tgtEl>
                                          <p:spTgt spid="30725"/>
                                        </p:tgtEl>
                                      </p:cBhvr>
                                    </p:animEffect>
                                    <p:set>
                                      <p:cBhvr>
                                        <p:cTn id="18" dur="1" fill="hold">
                                          <p:stCondLst>
                                            <p:cond delay="4999"/>
                                          </p:stCondLst>
                                        </p:cTn>
                                        <p:tgtEl>
                                          <p:spTgt spid="30725"/>
                                        </p:tgtEl>
                                        <p:attrNameLst>
                                          <p:attrName>style.visibility</p:attrName>
                                        </p:attrNameLst>
                                      </p:cBhvr>
                                      <p:to>
                                        <p:strVal val="hidden"/>
                                      </p:to>
                                    </p:set>
                                  </p:childTnLst>
                                </p:cTn>
                              </p:par>
                              <p:par>
                                <p:cTn id="19" presetID="10" presetClass="entr" presetSubtype="0" fill="hold" nodeType="withEffect">
                                  <p:stCondLst>
                                    <p:cond delay="10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7923213" cy="1066800"/>
          </a:xfrm>
        </p:spPr>
        <p:txBody>
          <a:bodyPr/>
          <a:lstStyle/>
          <a:p>
            <a:r>
              <a:rPr lang="en-US" dirty="0" smtClean="0"/>
              <a:t>From </a:t>
            </a:r>
            <a:r>
              <a:rPr lang="en-US" dirty="0" err="1" smtClean="0"/>
              <a:t>Busa’s</a:t>
            </a:r>
            <a:r>
              <a:rPr lang="en-US" dirty="0" smtClean="0"/>
              <a:t> Foreword to the Blackwell Companion to Digital Humanities:</a:t>
            </a:r>
          </a:p>
        </p:txBody>
      </p:sp>
      <p:sp>
        <p:nvSpPr>
          <p:cNvPr id="3" name="Content Placeholder 2"/>
          <p:cNvSpPr>
            <a:spLocks noGrp="1"/>
          </p:cNvSpPr>
          <p:nvPr>
            <p:ph idx="1"/>
          </p:nvPr>
        </p:nvSpPr>
        <p:spPr>
          <a:xfrm>
            <a:off x="228600" y="1371600"/>
            <a:ext cx="8229600" cy="4495800"/>
          </a:xfrm>
        </p:spPr>
        <p:txBody>
          <a:bodyPr/>
          <a:lstStyle/>
          <a:p>
            <a:pPr indent="457200"/>
            <a:r>
              <a:rPr lang="en-US" sz="2400" dirty="0" smtClean="0">
                <a:latin typeface="Times New Roman"/>
                <a:cs typeface="Times New Roman"/>
              </a:rPr>
              <a:t>During World War II, between 1941 and 1946, I began to look for machines for the automation of the linguistic analysis of written texts. I found them, in 1949, at IBM in New York City. Today, as an aged patriarch (born in 1913) I am full of amazement at the developments since then; they are enormously greater and better than I could then imagine. </a:t>
            </a:r>
            <a:r>
              <a:rPr lang="en-US" sz="2400" i="1" dirty="0" err="1" smtClean="0">
                <a:latin typeface="Times New Roman"/>
                <a:cs typeface="Times New Roman"/>
              </a:rPr>
              <a:t>Digitus</a:t>
            </a:r>
            <a:r>
              <a:rPr lang="en-US" sz="2400" i="1" dirty="0" smtClean="0">
                <a:latin typeface="Times New Roman"/>
                <a:cs typeface="Times New Roman"/>
              </a:rPr>
              <a:t> Dei </a:t>
            </a:r>
            <a:r>
              <a:rPr lang="en-US" sz="2400" i="1" dirty="0" err="1" smtClean="0">
                <a:latin typeface="Times New Roman"/>
                <a:cs typeface="Times New Roman"/>
              </a:rPr>
              <a:t>est</a:t>
            </a:r>
            <a:r>
              <a:rPr lang="en-US" sz="2400" i="1" dirty="0" smtClean="0">
                <a:latin typeface="Times New Roman"/>
                <a:cs typeface="Times New Roman"/>
              </a:rPr>
              <a:t> hic!</a:t>
            </a:r>
            <a:r>
              <a:rPr lang="en-US" sz="2400" dirty="0" smtClean="0">
                <a:latin typeface="Times New Roman"/>
                <a:cs typeface="Times New Roman"/>
              </a:rPr>
              <a:t> The finger of God is here! [….] In the course of the past sixty years I have added to the teaching of scholastic philosophy, the processing of more than 22 million words in 23 languages and 9 alphabets, registering and classifying them with my teams of assistants. Half of those words, the main work, are in Latin. </a:t>
            </a:r>
          </a:p>
          <a:p>
            <a:pPr indent="457200"/>
            <a:endParaRPr lang="en-US" sz="2400" dirty="0" smtClean="0">
              <a:latin typeface="Times New Roman"/>
              <a:cs typeface="Times New Roman"/>
            </a:endParaRPr>
          </a:p>
        </p:txBody>
      </p:sp>
      <p:pic>
        <p:nvPicPr>
          <p:cNvPr id="5" name="Picture 4" descr="9781405103213_cover.jpg"/>
          <p:cNvPicPr>
            <a:picLocks noChangeAspect="1"/>
          </p:cNvPicPr>
          <p:nvPr/>
        </p:nvPicPr>
        <p:blipFill>
          <a:blip r:embed="rId2"/>
          <a:srcRect/>
          <a:stretch>
            <a:fillRect/>
          </a:stretch>
        </p:blipFill>
        <p:spPr bwMode="auto">
          <a:xfrm>
            <a:off x="2613025" y="1447800"/>
            <a:ext cx="3121025"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		Busa’s Foreword, cont.</a:t>
            </a:r>
          </a:p>
        </p:txBody>
      </p:sp>
      <p:sp>
        <p:nvSpPr>
          <p:cNvPr id="33795" name="Content Placeholder 2"/>
          <p:cNvSpPr>
            <a:spLocks noGrp="1"/>
          </p:cNvSpPr>
          <p:nvPr>
            <p:ph idx="1"/>
          </p:nvPr>
        </p:nvSpPr>
        <p:spPr>
          <a:xfrm>
            <a:off x="0" y="1066800"/>
            <a:ext cx="8763000" cy="4800600"/>
          </a:xfrm>
        </p:spPr>
        <p:txBody>
          <a:bodyPr/>
          <a:lstStyle/>
          <a:p>
            <a:pPr indent="346075"/>
            <a:r>
              <a:rPr lang="en-US" sz="2400" dirty="0" smtClean="0">
                <a:latin typeface="Times New Roman"/>
                <a:cs typeface="Times New Roman"/>
              </a:rPr>
              <a:t>According to the perspective of technological miniaturization … the </a:t>
            </a:r>
            <a:r>
              <a:rPr lang="en-US" sz="2400" i="1" dirty="0" smtClean="0">
                <a:latin typeface="Times New Roman"/>
                <a:cs typeface="Times New Roman"/>
              </a:rPr>
              <a:t>Index </a:t>
            </a:r>
            <a:r>
              <a:rPr lang="en-US" sz="2400" i="1" dirty="0" err="1" smtClean="0">
                <a:latin typeface="Times New Roman"/>
                <a:cs typeface="Times New Roman"/>
              </a:rPr>
              <a:t>Thomisticus</a:t>
            </a:r>
            <a:r>
              <a:rPr lang="en-US" sz="2400" dirty="0" smtClean="0">
                <a:latin typeface="Times New Roman"/>
                <a:cs typeface="Times New Roman"/>
              </a:rPr>
              <a:t> went through three phases. The first one lasted less than 10 years. I began, in 1949, with only electro-countable machines with punched cards. My goal was to have a file of 13 million of these cards, one for each word, with a context of 12 lines stamped on the back. The file would have been 90 meters long, 1.20 </a:t>
            </a:r>
            <a:r>
              <a:rPr lang="en-US" sz="2400" dirty="0" err="1" smtClean="0">
                <a:latin typeface="Times New Roman"/>
                <a:cs typeface="Times New Roman"/>
              </a:rPr>
              <a:t>m</a:t>
            </a:r>
            <a:r>
              <a:rPr lang="en-US" sz="2400" dirty="0" smtClean="0">
                <a:latin typeface="Times New Roman"/>
                <a:cs typeface="Times New Roman"/>
              </a:rPr>
              <a:t> in height, 1 </a:t>
            </a:r>
            <a:r>
              <a:rPr lang="en-US" sz="2400" dirty="0" err="1" smtClean="0">
                <a:latin typeface="Times New Roman"/>
                <a:cs typeface="Times New Roman"/>
              </a:rPr>
              <a:t>m</a:t>
            </a:r>
            <a:r>
              <a:rPr lang="en-US" sz="2400" dirty="0" smtClean="0">
                <a:latin typeface="Times New Roman"/>
                <a:cs typeface="Times New Roman"/>
              </a:rPr>
              <a:t> in depth, and would have weighed 500 </a:t>
            </a:r>
            <a:r>
              <a:rPr lang="en-US" sz="2400" dirty="0" err="1" smtClean="0">
                <a:latin typeface="Times New Roman"/>
                <a:cs typeface="Times New Roman"/>
              </a:rPr>
              <a:t>tonnes</a:t>
            </a:r>
            <a:r>
              <a:rPr lang="en-US" sz="2400" dirty="0" smtClean="0">
                <a:latin typeface="Times New Roman"/>
                <a:cs typeface="Times New Roman"/>
              </a:rPr>
              <a:t>. In His mercy, around 1955, God led men to invent magnetic tapes. The first were the steel ones by Remington, closely followed by the plastic ones of IBM. Until 1980, I was working on 1,800 tapes, each one 2,400 feet long, and their combined length was 1,500 km, the distance from Paris to Lisbon, or from Milan to Palermo. </a:t>
            </a:r>
          </a:p>
        </p:txBody>
      </p:sp>
      <p:pic>
        <p:nvPicPr>
          <p:cNvPr id="33796" name="Picture 4" descr="cover.detail.jpg"/>
          <p:cNvPicPr>
            <a:picLocks noChangeAspect="1"/>
          </p:cNvPicPr>
          <p:nvPr/>
        </p:nvPicPr>
        <p:blipFill>
          <a:blip r:embed="rId2"/>
          <a:srcRect/>
          <a:stretch>
            <a:fillRect/>
          </a:stretch>
        </p:blipFill>
        <p:spPr bwMode="auto">
          <a:xfrm>
            <a:off x="0" y="0"/>
            <a:ext cx="914400" cy="114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		Busa’s Foreword, cont.</a:t>
            </a:r>
          </a:p>
        </p:txBody>
      </p:sp>
      <p:sp>
        <p:nvSpPr>
          <p:cNvPr id="3" name="Content Placeholder 2"/>
          <p:cNvSpPr>
            <a:spLocks noGrp="1"/>
          </p:cNvSpPr>
          <p:nvPr>
            <p:ph idx="1"/>
          </p:nvPr>
        </p:nvSpPr>
        <p:spPr>
          <a:xfrm>
            <a:off x="457200" y="1143000"/>
            <a:ext cx="7923213" cy="4419600"/>
          </a:xfrm>
        </p:spPr>
        <p:txBody>
          <a:bodyPr/>
          <a:lstStyle/>
          <a:p>
            <a:pPr indent="347472">
              <a:defRPr/>
            </a:pPr>
            <a:r>
              <a:rPr lang="en-US" sz="2400" dirty="0" smtClean="0">
                <a:latin typeface="Times New Roman"/>
                <a:cs typeface="Times New Roman"/>
              </a:rPr>
              <a:t>I used all the generations of the dinosaur computers of IBM at that time. I finished in 1980 (before personal computers came in) with 20 final and conclusive tapes, and with these and the automatic </a:t>
            </a:r>
            <a:r>
              <a:rPr lang="en-US" sz="2400" dirty="0" err="1" smtClean="0">
                <a:latin typeface="Times New Roman"/>
                <a:cs typeface="Times New Roman"/>
              </a:rPr>
              <a:t>photocompositor</a:t>
            </a:r>
            <a:r>
              <a:rPr lang="en-US" sz="2400" dirty="0" smtClean="0">
                <a:latin typeface="Times New Roman"/>
                <a:cs typeface="Times New Roman"/>
              </a:rPr>
              <a:t> of IBM, I prepared for offset the 20 million lines which filled the 65,000 pages of the 56 volumes in encyclopedia format which make up the </a:t>
            </a:r>
            <a:r>
              <a:rPr lang="en-US" sz="2400" i="1" dirty="0" smtClean="0">
                <a:latin typeface="Times New Roman"/>
                <a:cs typeface="Times New Roman"/>
              </a:rPr>
              <a:t>Index </a:t>
            </a:r>
            <a:r>
              <a:rPr lang="en-US" sz="2400" i="1" dirty="0" err="1" smtClean="0">
                <a:latin typeface="Times New Roman"/>
                <a:cs typeface="Times New Roman"/>
              </a:rPr>
              <a:t>Thomisticus</a:t>
            </a:r>
            <a:r>
              <a:rPr lang="en-US" sz="2400" dirty="0" smtClean="0">
                <a:latin typeface="Times New Roman"/>
                <a:cs typeface="Times New Roman"/>
              </a:rPr>
              <a:t> on paper. The third phase began in 1987 with the preparations to transfer the data onto CD-ROM. The first edition came out in 1992, and now we are on the threshold of the third. The work now consists of 1.36 GB of data, compressed with the Huffman method, on one single disk. </a:t>
            </a:r>
          </a:p>
          <a:p>
            <a:pPr>
              <a:defRPr/>
            </a:pPr>
            <a:endParaRPr lang="en-US" sz="2400" dirty="0" smtClean="0">
              <a:latin typeface="Times New Roman"/>
              <a:cs typeface="Times New Roman"/>
            </a:endParaRPr>
          </a:p>
        </p:txBody>
      </p:sp>
      <p:pic>
        <p:nvPicPr>
          <p:cNvPr id="34820" name="Picture 3" descr="cover.detail.jpg"/>
          <p:cNvPicPr>
            <a:picLocks noChangeAspect="1"/>
          </p:cNvPicPr>
          <p:nvPr/>
        </p:nvPicPr>
        <p:blipFill>
          <a:blip r:embed="rId2"/>
          <a:srcRect/>
          <a:stretch>
            <a:fillRect/>
          </a:stretch>
        </p:blipFill>
        <p:spPr bwMode="auto">
          <a:xfrm>
            <a:off x="8229600" y="0"/>
            <a:ext cx="914400" cy="114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3"/>
          <p:cNvSpPr>
            <a:spLocks noGrp="1"/>
          </p:cNvSpPr>
          <p:nvPr>
            <p:ph type="title"/>
          </p:nvPr>
        </p:nvSpPr>
        <p:spPr>
          <a:xfrm>
            <a:off x="304800" y="4724400"/>
            <a:ext cx="8534400" cy="1066800"/>
          </a:xfrm>
        </p:spPr>
        <p:txBody>
          <a:bodyPr/>
          <a:lstStyle/>
          <a:p>
            <a:r>
              <a:rPr lang="en-US" b="0" smtClean="0"/>
              <a:t>Index Thomisticus in print (behind Fr. Busa) and </a:t>
            </a:r>
            <a:r>
              <a:rPr lang="en-US" b="0" smtClean="0">
                <a:hlinkClick r:id="rId2"/>
              </a:rPr>
              <a:t>on the web</a:t>
            </a:r>
            <a:r>
              <a:rPr lang="en-US" b="0" smtClean="0"/>
              <a:t> (a fourth phase).</a:t>
            </a:r>
          </a:p>
        </p:txBody>
      </p:sp>
      <p:pic>
        <p:nvPicPr>
          <p:cNvPr id="35843" name="Content Placeholder 5" descr="Roberto_busa_e_index_thomisticus.jpg"/>
          <p:cNvPicPr>
            <a:picLocks noGrp="1" noChangeAspect="1"/>
          </p:cNvPicPr>
          <p:nvPr>
            <p:ph idx="1"/>
          </p:nvPr>
        </p:nvPicPr>
        <p:blipFill>
          <a:blip r:embed="rId3"/>
          <a:srcRect l="-31268" r="-31268"/>
          <a:stretch>
            <a:fillRect/>
          </a:stretch>
        </p:blipFill>
        <p:spPr>
          <a:xfrm>
            <a:off x="0" y="304800"/>
            <a:ext cx="8993188" cy="41894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solidFill>
                  <a:srgbClr val="DE5F08"/>
                </a:solidFill>
              </a:rPr>
              <a:t>What accounts for this early adoption?</a:t>
            </a:r>
          </a:p>
        </p:txBody>
      </p:sp>
      <p:sp>
        <p:nvSpPr>
          <p:cNvPr id="3" name="Content Placeholder 2"/>
          <p:cNvSpPr>
            <a:spLocks noGrp="1"/>
          </p:cNvSpPr>
          <p:nvPr>
            <p:ph idx="1"/>
          </p:nvPr>
        </p:nvSpPr>
        <p:spPr>
          <a:xfrm>
            <a:off x="457200" y="1066800"/>
            <a:ext cx="7923213" cy="4724400"/>
          </a:xfrm>
        </p:spPr>
        <p:txBody>
          <a:bodyPr/>
          <a:lstStyle/>
          <a:p>
            <a:pPr>
              <a:buFont typeface="Arial" charset="0"/>
              <a:buChar char="•"/>
            </a:pPr>
            <a:r>
              <a:rPr lang="en-US" sz="2400" dirty="0" smtClean="0">
                <a:latin typeface="Times New Roman"/>
                <a:cs typeface="Times New Roman"/>
              </a:rPr>
              <a:t>“Technological miniaturization” is important to you if you depend on tools like concordances, dictionaries, indices—reference works that are bulky and hard to use in print.</a:t>
            </a:r>
          </a:p>
          <a:p>
            <a:pPr>
              <a:buFont typeface="Arial" charset="0"/>
              <a:buChar char="•"/>
            </a:pPr>
            <a:r>
              <a:rPr lang="en-US" sz="2400" dirty="0" smtClean="0">
                <a:latin typeface="Times New Roman"/>
                <a:cs typeface="Times New Roman"/>
              </a:rPr>
              <a:t>Granularity of the objects of attention may be in inverse proportion to the amount of material available (works vs. words; words vs. letters), but you may still have many objects of interest to track.</a:t>
            </a:r>
          </a:p>
          <a:p>
            <a:pPr>
              <a:buFont typeface="Arial" charset="0"/>
              <a:buChar char="•"/>
            </a:pPr>
            <a:r>
              <a:rPr lang="en-US" sz="2400" dirty="0" smtClean="0">
                <a:latin typeface="Times New Roman"/>
                <a:cs typeface="Times New Roman"/>
              </a:rPr>
              <a:t>If your interest is in words themselves, and those words are in the roman alphabet, early computer technology (e.g., punch-cards) provided an adequate means of keeping track of words on a massive scale.</a:t>
            </a:r>
          </a:p>
        </p:txBody>
      </p:sp>
      <p:pic>
        <p:nvPicPr>
          <p:cNvPr id="4" name="Picture 3" descr="_PUNCHCD.GIF"/>
          <p:cNvPicPr>
            <a:picLocks noChangeAspect="1"/>
          </p:cNvPicPr>
          <p:nvPr/>
        </p:nvPicPr>
        <p:blipFill>
          <a:blip r:embed="rId2"/>
          <a:srcRect/>
          <a:stretch>
            <a:fillRect/>
          </a:stretch>
        </p:blipFill>
        <p:spPr bwMode="auto">
          <a:xfrm>
            <a:off x="1371600" y="1447800"/>
            <a:ext cx="5880100" cy="316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28600"/>
            <a:ext cx="7923213" cy="912813"/>
          </a:xfrm>
        </p:spPr>
        <p:txBody>
          <a:bodyPr/>
          <a:lstStyle/>
          <a:p>
            <a:r>
              <a:rPr lang="en-US" dirty="0" smtClean="0"/>
              <a:t>And in </a:t>
            </a:r>
            <a:r>
              <a:rPr lang="en-US" dirty="0" err="1" smtClean="0"/>
              <a:t>Busa’s</a:t>
            </a:r>
            <a:r>
              <a:rPr lang="en-US" dirty="0" smtClean="0"/>
              <a:t> case? Why?</a:t>
            </a:r>
          </a:p>
        </p:txBody>
      </p:sp>
      <p:sp>
        <p:nvSpPr>
          <p:cNvPr id="37891" name="Content Placeholder 2"/>
          <p:cNvSpPr>
            <a:spLocks noGrp="1"/>
          </p:cNvSpPr>
          <p:nvPr>
            <p:ph idx="1"/>
          </p:nvPr>
        </p:nvSpPr>
        <p:spPr>
          <a:xfrm>
            <a:off x="457200" y="914400"/>
            <a:ext cx="7923213" cy="4800600"/>
          </a:xfrm>
        </p:spPr>
        <p:txBody>
          <a:bodyPr/>
          <a:lstStyle/>
          <a:p>
            <a:pPr indent="346075"/>
            <a:r>
              <a:rPr lang="en-US" sz="2400" dirty="0" smtClean="0">
                <a:latin typeface="Times New Roman"/>
              </a:rPr>
              <a:t>[</a:t>
            </a:r>
            <a:r>
              <a:rPr lang="en-US" sz="2400" dirty="0" err="1" smtClean="0">
                <a:latin typeface="Times New Roman"/>
              </a:rPr>
              <a:t>Busa</a:t>
            </a:r>
            <a:r>
              <a:rPr lang="en-US" sz="2400" dirty="0" smtClean="0">
                <a:latin typeface="Times New Roman"/>
              </a:rPr>
              <a:t>] realized that a reader of a text cannot approach that text with his own conceptual verbal system but has to study the author’s. Therefore “a philological and lexicographical inquiry into the verbal system of an author has to precede and prepare for a doctrinal interpretation of his works.” … [</a:t>
            </a:r>
            <a:r>
              <a:rPr lang="en-US" sz="2400" dirty="0" err="1" smtClean="0">
                <a:latin typeface="Times New Roman"/>
              </a:rPr>
              <a:t>T]he</a:t>
            </a:r>
            <a:r>
              <a:rPr lang="en-US" sz="2400" dirty="0" smtClean="0">
                <a:latin typeface="Times New Roman"/>
              </a:rPr>
              <a:t> basic structures of human discourse are not generated by the so called “meaningful” words, but by all functional or grammatical  words “which in my mind are not ‘empty’ at all but philosophically rich.” In these words, </a:t>
            </a:r>
            <a:r>
              <a:rPr lang="en-US" sz="2400" dirty="0" err="1" smtClean="0">
                <a:latin typeface="Times New Roman"/>
              </a:rPr>
              <a:t>Busa</a:t>
            </a:r>
            <a:r>
              <a:rPr lang="en-US" sz="2400" dirty="0" smtClean="0">
                <a:latin typeface="Times New Roman"/>
              </a:rPr>
              <a:t> sees the manifestation of “the deepest logic of being” and it is “this basic logic that allows the transfer from what the words mean today to what they meant to the writer.” </a:t>
            </a:r>
          </a:p>
          <a:p>
            <a:pPr indent="346075"/>
            <a:r>
              <a:rPr lang="en-US" sz="1400" dirty="0" smtClean="0"/>
              <a:t>--Edward </a:t>
            </a:r>
            <a:r>
              <a:rPr lang="en-US" sz="1400" dirty="0" err="1" smtClean="0"/>
              <a:t>Vanhoutte</a:t>
            </a:r>
            <a:r>
              <a:rPr lang="en-US" sz="1400" dirty="0" smtClean="0"/>
              <a:t>, doctoral dissertation (in progress), </a:t>
            </a:r>
            <a:r>
              <a:rPr lang="en-US" sz="1400" dirty="0" err="1" smtClean="0"/>
              <a:t>qtd</a:t>
            </a:r>
            <a:r>
              <a:rPr lang="en-US" sz="1400" dirty="0" smtClean="0"/>
              <a:t>. from Humanist 20.165</a:t>
            </a:r>
          </a:p>
          <a:p>
            <a:pPr indent="346075"/>
            <a:endParaRPr lang="en-US" dirty="0" smtClean="0"/>
          </a:p>
          <a:p>
            <a:pPr indent="346075"/>
            <a:r>
              <a:rPr lang="en-US"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41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1847</TotalTime>
  <Words>2177</Words>
  <Application>Microsoft Macintosh PowerPoint</Application>
  <PresentationFormat>On-screen Show (4:3)</PresentationFormat>
  <Paragraphs>96</Paragraphs>
  <Slides>28</Slides>
  <Notes>3</Notes>
  <HiddenSlides>0</HiddenSlides>
  <MMClips>0</MMClips>
  <ScaleCrop>false</ScaleCrop>
  <HeadingPairs>
    <vt:vector size="4" baseType="variant">
      <vt:variant>
        <vt:lpstr>Design Template</vt:lpstr>
      </vt:variant>
      <vt:variant>
        <vt:i4>2</vt:i4>
      </vt:variant>
      <vt:variant>
        <vt:lpstr>Slide Titles</vt:lpstr>
      </vt:variant>
      <vt:variant>
        <vt:i4>28</vt:i4>
      </vt:variant>
    </vt:vector>
  </HeadingPairs>
  <TitlesOfParts>
    <vt:vector size="30" baseType="lpstr">
      <vt:lpstr>Office Theme</vt:lpstr>
      <vt:lpstr>1_Office Theme</vt:lpstr>
      <vt:lpstr>Slide 1</vt:lpstr>
      <vt:lpstr>Topics:</vt:lpstr>
      <vt:lpstr>Are medievalists early adopters?</vt:lpstr>
      <vt:lpstr>From Busa’s Foreword to the Blackwell Companion to Digital Humanities:</vt:lpstr>
      <vt:lpstr>  Busa’s Foreword, cont.</vt:lpstr>
      <vt:lpstr>  Busa’s Foreword, cont.</vt:lpstr>
      <vt:lpstr>Index Thomisticus in print (behind Fr. Busa) and on the web (a fourth phase).</vt:lpstr>
      <vt:lpstr>What accounts for this early adoption?</vt:lpstr>
      <vt:lpstr>And in Busa’s case? Why?</vt:lpstr>
      <vt:lpstr>Why?  “In.” </vt:lpstr>
      <vt:lpstr>Computerized Hermeneutics</vt:lpstr>
      <vt:lpstr>Computerized Hermeneutics (cont.)</vt:lpstr>
      <vt:lpstr>Any other early adopters? And why?</vt:lpstr>
      <vt:lpstr>When and why have medievalists moved on? </vt:lpstr>
      <vt:lpstr>Image-based editions on CD and Web:</vt:lpstr>
      <vt:lpstr>And databases of information about music:</vt:lpstr>
      <vt:lpstr>And models of medieval architecture:</vt:lpstr>
      <vt:lpstr>What does early adoption look like today?</vt:lpstr>
      <vt:lpstr>…and quantitative paleography:</vt:lpstr>
      <vt:lpstr>And other kinds of image analysis:</vt:lpstr>
      <vt:lpstr>What can medievalists learn from other fields? </vt:lpstr>
      <vt:lpstr>For example, medieval data-mining:</vt:lpstr>
      <vt:lpstr>…or medieval supercomputing:</vt:lpstr>
      <vt:lpstr>…or even medieval simulation like this:</vt:lpstr>
      <vt:lpstr>…but maybe not like this:</vt:lpstr>
      <vt:lpstr>And even why medievalists may not be unique:</vt:lpstr>
      <vt:lpstr>What can other fields learn from medievalists? </vt:lpstr>
      <vt:lpstr>Shameless plugs: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GSLIS Staff</dc:creator>
  <cp:lastModifiedBy>John Unsworth</cp:lastModifiedBy>
  <cp:revision>81</cp:revision>
  <cp:lastPrinted>1601-01-01T00:00:00Z</cp:lastPrinted>
  <dcterms:created xsi:type="dcterms:W3CDTF">2010-06-17T11:50:51Z</dcterms:created>
  <dcterms:modified xsi:type="dcterms:W3CDTF">2010-06-17T12:36:46Z</dcterms:modified>
</cp:coreProperties>
</file>