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8" r:id="rId1"/>
  </p:sldMasterIdLst>
  <p:notesMasterIdLst>
    <p:notesMasterId r:id="rId24"/>
  </p:notesMasterIdLst>
  <p:sldIdLst>
    <p:sldId id="256" r:id="rId2"/>
    <p:sldId id="257" r:id="rId3"/>
    <p:sldId id="259" r:id="rId4"/>
    <p:sldId id="260" r:id="rId5"/>
    <p:sldId id="258" r:id="rId6"/>
    <p:sldId id="261" r:id="rId7"/>
    <p:sldId id="262" r:id="rId8"/>
    <p:sldId id="263" r:id="rId9"/>
    <p:sldId id="264" r:id="rId10"/>
    <p:sldId id="265" r:id="rId11"/>
    <p:sldId id="266" r:id="rId12"/>
    <p:sldId id="267" r:id="rId13"/>
    <p:sldId id="271" r:id="rId14"/>
    <p:sldId id="272" r:id="rId15"/>
    <p:sldId id="273" r:id="rId16"/>
    <p:sldId id="274" r:id="rId17"/>
    <p:sldId id="268" r:id="rId18"/>
    <p:sldId id="269" r:id="rId19"/>
    <p:sldId id="270" r:id="rId20"/>
    <p:sldId id="275" r:id="rId21"/>
    <p:sldId id="278" r:id="rId22"/>
    <p:sldId id="277"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0" d="100"/>
          <a:sy n="100" d="100"/>
        </p:scale>
        <p:origin x="-1344"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B5547E-B765-8447-BCCA-6D6071699EAE}" type="datetimeFigureOut">
              <a:rPr lang="en-US" smtClean="0"/>
              <a:pPr/>
              <a:t>12/10/10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BA0059-9154-E948-B692-6AC210F80297}" type="slidenum">
              <a:rPr lang="en-US" smtClean="0"/>
              <a:pPr/>
              <a:t>‹#›</a:t>
            </a:fld>
            <a:endParaRPr lang="en-US"/>
          </a:p>
        </p:txBody>
      </p:sp>
    </p:spTree>
    <p:extLst>
      <p:ext uri="{BB962C8B-B14F-4D97-AF65-F5344CB8AC3E}">
        <p14:creationId xmlns:p14="http://schemas.microsoft.com/office/powerpoint/2010/main" val="375602720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5AE4D999-761F-6B43-B9C7-5F59BDF63AE6}" type="slidenum">
              <a:rPr lang="en-GB"/>
              <a:pPr/>
              <a:t>5</a:t>
            </a:fld>
            <a:endParaRPr lang="en-GB"/>
          </a:p>
        </p:txBody>
      </p:sp>
      <p:sp>
        <p:nvSpPr>
          <p:cNvPr id="32769" name="Text Box 1"/>
          <p:cNvSpPr txBox="1">
            <a:spLocks noChangeArrowheads="1"/>
          </p:cNvSpPr>
          <p:nvPr/>
        </p:nvSpPr>
        <p:spPr bwMode="auto">
          <a:xfrm>
            <a:off x="1210236" y="694171"/>
            <a:ext cx="4437529" cy="3429000"/>
          </a:xfrm>
          <a:prstGeom prst="rect">
            <a:avLst/>
          </a:prstGeom>
          <a:solidFill>
            <a:srgbClr val="FFFFFF"/>
          </a:solidFill>
          <a:ln w="9360">
            <a:solidFill>
              <a:srgbClr val="000000"/>
            </a:solidFill>
            <a:miter lim="800000"/>
            <a:headEnd/>
            <a:tailEnd/>
          </a:ln>
          <a:effectLst/>
        </p:spPr>
        <p:txBody>
          <a:bodyPr wrap="none" lIns="82058" tIns="41029" rIns="82058" bIns="41029" anchor="ctr">
            <a:prstTxWarp prst="textNoShape">
              <a:avLst/>
            </a:prstTxWarp>
          </a:bodyPr>
          <a:lstStyle/>
          <a:p>
            <a:endParaRPr lang="en-US"/>
          </a:p>
        </p:txBody>
      </p:sp>
      <p:sp>
        <p:nvSpPr>
          <p:cNvPr id="32770" name="Text Box 2"/>
          <p:cNvSpPr txBox="1">
            <a:spLocks noGrp="1" noChangeArrowheads="1"/>
          </p:cNvSpPr>
          <p:nvPr>
            <p:ph type="body"/>
          </p:nvPr>
        </p:nvSpPr>
        <p:spPr bwMode="auto">
          <a:xfrm>
            <a:off x="686361" y="4342535"/>
            <a:ext cx="5483879" cy="4114511"/>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F7D07EEF-65D7-B04D-AA8C-3C3C9D57B25D}" type="slidenum">
              <a:rPr lang="en-GB"/>
              <a:pPr/>
              <a:t>18</a:t>
            </a:fld>
            <a:endParaRPr lang="en-GB"/>
          </a:p>
        </p:txBody>
      </p:sp>
      <p:sp>
        <p:nvSpPr>
          <p:cNvPr id="41985" name="Text Box 1"/>
          <p:cNvSpPr txBox="1">
            <a:spLocks noChangeArrowheads="1"/>
          </p:cNvSpPr>
          <p:nvPr/>
        </p:nvSpPr>
        <p:spPr bwMode="auto">
          <a:xfrm>
            <a:off x="1210236" y="694171"/>
            <a:ext cx="4437529" cy="3429000"/>
          </a:xfrm>
          <a:prstGeom prst="rect">
            <a:avLst/>
          </a:prstGeom>
          <a:solidFill>
            <a:srgbClr val="FFFFFF"/>
          </a:solidFill>
          <a:ln w="9360">
            <a:solidFill>
              <a:srgbClr val="000000"/>
            </a:solidFill>
            <a:miter lim="800000"/>
            <a:headEnd/>
            <a:tailEnd/>
          </a:ln>
          <a:effectLst/>
        </p:spPr>
        <p:txBody>
          <a:bodyPr wrap="none" lIns="82058" tIns="41029" rIns="82058" bIns="41029" anchor="ctr">
            <a:prstTxWarp prst="textNoShape">
              <a:avLst/>
            </a:prstTxWarp>
          </a:bodyPr>
          <a:lstStyle/>
          <a:p>
            <a:endParaRPr lang="en-US"/>
          </a:p>
        </p:txBody>
      </p:sp>
      <p:sp>
        <p:nvSpPr>
          <p:cNvPr id="41986" name="Text Box 2"/>
          <p:cNvSpPr txBox="1">
            <a:spLocks noGrp="1" noChangeArrowheads="1"/>
          </p:cNvSpPr>
          <p:nvPr>
            <p:ph type="body"/>
          </p:nvPr>
        </p:nvSpPr>
        <p:spPr bwMode="auto">
          <a:xfrm>
            <a:off x="686361" y="4342535"/>
            <a:ext cx="5483879" cy="4114511"/>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B01FFA26-2208-D241-80F2-C0282BB878FC}" type="slidenum">
              <a:rPr lang="en-GB"/>
              <a:pPr/>
              <a:t>19</a:t>
            </a:fld>
            <a:endParaRPr lang="en-GB"/>
          </a:p>
        </p:txBody>
      </p:sp>
      <p:sp>
        <p:nvSpPr>
          <p:cNvPr id="43009" name="Text Box 1"/>
          <p:cNvSpPr txBox="1">
            <a:spLocks noChangeArrowheads="1"/>
          </p:cNvSpPr>
          <p:nvPr/>
        </p:nvSpPr>
        <p:spPr bwMode="auto">
          <a:xfrm>
            <a:off x="1210236" y="694171"/>
            <a:ext cx="4437529" cy="3429000"/>
          </a:xfrm>
          <a:prstGeom prst="rect">
            <a:avLst/>
          </a:prstGeom>
          <a:solidFill>
            <a:srgbClr val="FFFFFF"/>
          </a:solidFill>
          <a:ln w="9360">
            <a:solidFill>
              <a:srgbClr val="000000"/>
            </a:solidFill>
            <a:miter lim="800000"/>
            <a:headEnd/>
            <a:tailEnd/>
          </a:ln>
          <a:effectLst/>
        </p:spPr>
        <p:txBody>
          <a:bodyPr wrap="none" lIns="82058" tIns="41029" rIns="82058" bIns="41029" anchor="ctr">
            <a:prstTxWarp prst="textNoShape">
              <a:avLst/>
            </a:prstTxWarp>
          </a:bodyPr>
          <a:lstStyle/>
          <a:p>
            <a:endParaRPr lang="en-US"/>
          </a:p>
        </p:txBody>
      </p:sp>
      <p:sp>
        <p:nvSpPr>
          <p:cNvPr id="43010" name="Text Box 2"/>
          <p:cNvSpPr txBox="1">
            <a:spLocks noGrp="1" noChangeArrowheads="1"/>
          </p:cNvSpPr>
          <p:nvPr>
            <p:ph type="body"/>
          </p:nvPr>
        </p:nvSpPr>
        <p:spPr bwMode="auto">
          <a:xfrm>
            <a:off x="686361" y="4342535"/>
            <a:ext cx="5483879" cy="4114511"/>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84EED9CE-1C8E-9E40-90EA-4D56955BE8EA}" type="slidenum">
              <a:rPr lang="en-GB"/>
              <a:pPr/>
              <a:t>20</a:t>
            </a:fld>
            <a:endParaRPr lang="en-GB"/>
          </a:p>
        </p:txBody>
      </p:sp>
      <p:sp>
        <p:nvSpPr>
          <p:cNvPr id="53249" name="Text Box 1"/>
          <p:cNvSpPr txBox="1">
            <a:spLocks noChangeArrowheads="1"/>
          </p:cNvSpPr>
          <p:nvPr/>
        </p:nvSpPr>
        <p:spPr bwMode="auto">
          <a:xfrm>
            <a:off x="1210236" y="694171"/>
            <a:ext cx="4437529" cy="3429000"/>
          </a:xfrm>
          <a:prstGeom prst="rect">
            <a:avLst/>
          </a:prstGeom>
          <a:solidFill>
            <a:srgbClr val="FFFFFF"/>
          </a:solidFill>
          <a:ln w="9360">
            <a:solidFill>
              <a:srgbClr val="000000"/>
            </a:solidFill>
            <a:miter lim="800000"/>
            <a:headEnd/>
            <a:tailEnd/>
          </a:ln>
          <a:effectLst/>
        </p:spPr>
        <p:txBody>
          <a:bodyPr wrap="none" lIns="82058" tIns="41029" rIns="82058" bIns="41029" anchor="ctr">
            <a:prstTxWarp prst="textNoShape">
              <a:avLst/>
            </a:prstTxWarp>
          </a:bodyPr>
          <a:lstStyle/>
          <a:p>
            <a:endParaRPr lang="en-US"/>
          </a:p>
        </p:txBody>
      </p:sp>
      <p:sp>
        <p:nvSpPr>
          <p:cNvPr id="53250" name="Text Box 2"/>
          <p:cNvSpPr txBox="1">
            <a:spLocks noGrp="1" noChangeArrowheads="1"/>
          </p:cNvSpPr>
          <p:nvPr>
            <p:ph type="body"/>
          </p:nvPr>
        </p:nvSpPr>
        <p:spPr bwMode="auto">
          <a:xfrm>
            <a:off x="686361" y="4342535"/>
            <a:ext cx="5483879" cy="4114511"/>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AE69958F-8A07-5C46-8FA0-7DD2D4C82284}" type="slidenum">
              <a:rPr lang="en-GB"/>
              <a:pPr/>
              <a:t>21</a:t>
            </a:fld>
            <a:endParaRPr lang="en-GB"/>
          </a:p>
        </p:txBody>
      </p:sp>
      <p:sp>
        <p:nvSpPr>
          <p:cNvPr id="56321" name="Text Box 1"/>
          <p:cNvSpPr txBox="1">
            <a:spLocks noChangeArrowheads="1"/>
          </p:cNvSpPr>
          <p:nvPr/>
        </p:nvSpPr>
        <p:spPr bwMode="auto">
          <a:xfrm>
            <a:off x="1210236" y="694171"/>
            <a:ext cx="4437529" cy="3429000"/>
          </a:xfrm>
          <a:prstGeom prst="rect">
            <a:avLst/>
          </a:prstGeom>
          <a:solidFill>
            <a:srgbClr val="FFFFFF"/>
          </a:solidFill>
          <a:ln w="9360">
            <a:solidFill>
              <a:srgbClr val="000000"/>
            </a:solidFill>
            <a:miter lim="800000"/>
            <a:headEnd/>
            <a:tailEnd/>
          </a:ln>
          <a:effectLst/>
        </p:spPr>
        <p:txBody>
          <a:bodyPr wrap="none" lIns="82058" tIns="41029" rIns="82058" bIns="41029" anchor="ctr">
            <a:prstTxWarp prst="textNoShape">
              <a:avLst/>
            </a:prstTxWarp>
          </a:bodyPr>
          <a:lstStyle/>
          <a:p>
            <a:endParaRPr lang="en-US"/>
          </a:p>
        </p:txBody>
      </p:sp>
      <p:sp>
        <p:nvSpPr>
          <p:cNvPr id="56322" name="Text Box 2"/>
          <p:cNvSpPr txBox="1">
            <a:spLocks noGrp="1" noChangeArrowheads="1"/>
          </p:cNvSpPr>
          <p:nvPr>
            <p:ph type="body"/>
          </p:nvPr>
        </p:nvSpPr>
        <p:spPr bwMode="auto">
          <a:xfrm>
            <a:off x="686361" y="4342535"/>
            <a:ext cx="5483879" cy="4114511"/>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857D78FB-1084-3949-B08D-703CE11D7C03}" type="slidenum">
              <a:rPr lang="en-GB"/>
              <a:pPr/>
              <a:t>22</a:t>
            </a:fld>
            <a:endParaRPr lang="en-GB"/>
          </a:p>
        </p:txBody>
      </p:sp>
      <p:sp>
        <p:nvSpPr>
          <p:cNvPr id="55297" name="Text Box 1"/>
          <p:cNvSpPr txBox="1">
            <a:spLocks noChangeArrowheads="1"/>
          </p:cNvSpPr>
          <p:nvPr/>
        </p:nvSpPr>
        <p:spPr bwMode="auto">
          <a:xfrm>
            <a:off x="1210236" y="694171"/>
            <a:ext cx="4437529" cy="3429000"/>
          </a:xfrm>
          <a:prstGeom prst="rect">
            <a:avLst/>
          </a:prstGeom>
          <a:solidFill>
            <a:srgbClr val="FFFFFF"/>
          </a:solidFill>
          <a:ln w="9360">
            <a:solidFill>
              <a:srgbClr val="000000"/>
            </a:solidFill>
            <a:miter lim="800000"/>
            <a:headEnd/>
            <a:tailEnd/>
          </a:ln>
          <a:effectLst/>
        </p:spPr>
        <p:txBody>
          <a:bodyPr wrap="none" lIns="82058" tIns="41029" rIns="82058" bIns="41029" anchor="ctr">
            <a:prstTxWarp prst="textNoShape">
              <a:avLst/>
            </a:prstTxWarp>
          </a:bodyPr>
          <a:lstStyle/>
          <a:p>
            <a:endParaRPr lang="en-US"/>
          </a:p>
        </p:txBody>
      </p:sp>
      <p:sp>
        <p:nvSpPr>
          <p:cNvPr id="55298" name="Text Box 2"/>
          <p:cNvSpPr txBox="1">
            <a:spLocks noGrp="1" noChangeArrowheads="1"/>
          </p:cNvSpPr>
          <p:nvPr>
            <p:ph type="body"/>
          </p:nvPr>
        </p:nvSpPr>
        <p:spPr bwMode="auto">
          <a:xfrm>
            <a:off x="686361" y="4342535"/>
            <a:ext cx="5483879" cy="4114511"/>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115910DE-C051-B342-8386-254813F6A694}" type="slidenum">
              <a:rPr lang="en-GB"/>
              <a:pPr/>
              <a:t>10</a:t>
            </a:fld>
            <a:endParaRPr lang="en-GB"/>
          </a:p>
        </p:txBody>
      </p:sp>
      <p:sp>
        <p:nvSpPr>
          <p:cNvPr id="34817" name="Text Box 1"/>
          <p:cNvSpPr txBox="1">
            <a:spLocks noChangeArrowheads="1"/>
          </p:cNvSpPr>
          <p:nvPr/>
        </p:nvSpPr>
        <p:spPr bwMode="auto">
          <a:xfrm>
            <a:off x="1210236" y="694171"/>
            <a:ext cx="4437529" cy="3429000"/>
          </a:xfrm>
          <a:prstGeom prst="rect">
            <a:avLst/>
          </a:prstGeom>
          <a:solidFill>
            <a:srgbClr val="FFFFFF"/>
          </a:solidFill>
          <a:ln w="9360">
            <a:solidFill>
              <a:srgbClr val="000000"/>
            </a:solidFill>
            <a:miter lim="800000"/>
            <a:headEnd/>
            <a:tailEnd/>
          </a:ln>
          <a:effectLst/>
        </p:spPr>
        <p:txBody>
          <a:bodyPr wrap="none" lIns="82058" tIns="41029" rIns="82058" bIns="41029" anchor="ctr">
            <a:prstTxWarp prst="textNoShape">
              <a:avLst/>
            </a:prstTxWarp>
          </a:bodyPr>
          <a:lstStyle/>
          <a:p>
            <a:endParaRPr lang="en-US"/>
          </a:p>
        </p:txBody>
      </p:sp>
      <p:sp>
        <p:nvSpPr>
          <p:cNvPr id="34818" name="Text Box 2"/>
          <p:cNvSpPr txBox="1">
            <a:spLocks noGrp="1" noChangeArrowheads="1"/>
          </p:cNvSpPr>
          <p:nvPr>
            <p:ph type="body"/>
          </p:nvPr>
        </p:nvSpPr>
        <p:spPr bwMode="auto">
          <a:xfrm>
            <a:off x="686361" y="4342535"/>
            <a:ext cx="5483879" cy="4114511"/>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45CF18C4-B973-8046-BA0A-05AE3E6D6DF4}" type="slidenum">
              <a:rPr lang="en-GB"/>
              <a:pPr/>
              <a:t>11</a:t>
            </a:fld>
            <a:endParaRPr lang="en-GB"/>
          </a:p>
        </p:txBody>
      </p:sp>
      <p:sp>
        <p:nvSpPr>
          <p:cNvPr id="36865" name="Text Box 1"/>
          <p:cNvSpPr txBox="1">
            <a:spLocks noChangeArrowheads="1"/>
          </p:cNvSpPr>
          <p:nvPr/>
        </p:nvSpPr>
        <p:spPr bwMode="auto">
          <a:xfrm>
            <a:off x="1210236" y="694171"/>
            <a:ext cx="4437529" cy="3429000"/>
          </a:xfrm>
          <a:prstGeom prst="rect">
            <a:avLst/>
          </a:prstGeom>
          <a:solidFill>
            <a:srgbClr val="FFFFFF"/>
          </a:solidFill>
          <a:ln w="9360">
            <a:solidFill>
              <a:srgbClr val="000000"/>
            </a:solidFill>
            <a:miter lim="800000"/>
            <a:headEnd/>
            <a:tailEnd/>
          </a:ln>
          <a:effectLst/>
        </p:spPr>
        <p:txBody>
          <a:bodyPr wrap="none" lIns="82058" tIns="41029" rIns="82058" bIns="41029" anchor="ctr">
            <a:prstTxWarp prst="textNoShape">
              <a:avLst/>
            </a:prstTxWarp>
          </a:bodyPr>
          <a:lstStyle/>
          <a:p>
            <a:endParaRPr lang="en-US"/>
          </a:p>
        </p:txBody>
      </p:sp>
      <p:sp>
        <p:nvSpPr>
          <p:cNvPr id="36866" name="Text Box 2"/>
          <p:cNvSpPr txBox="1">
            <a:spLocks noGrp="1" noChangeArrowheads="1"/>
          </p:cNvSpPr>
          <p:nvPr>
            <p:ph type="body"/>
          </p:nvPr>
        </p:nvSpPr>
        <p:spPr bwMode="auto">
          <a:xfrm>
            <a:off x="686361" y="4342535"/>
            <a:ext cx="5483879" cy="4114511"/>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049D327C-2611-7846-9328-CBAD5D6652DB}" type="slidenum">
              <a:rPr lang="en-GB"/>
              <a:pPr/>
              <a:t>12</a:t>
            </a:fld>
            <a:endParaRPr lang="en-GB"/>
          </a:p>
        </p:txBody>
      </p:sp>
      <p:sp>
        <p:nvSpPr>
          <p:cNvPr id="38913" name="Text Box 1"/>
          <p:cNvSpPr txBox="1">
            <a:spLocks noChangeArrowheads="1"/>
          </p:cNvSpPr>
          <p:nvPr/>
        </p:nvSpPr>
        <p:spPr bwMode="auto">
          <a:xfrm>
            <a:off x="1210236" y="694171"/>
            <a:ext cx="4437529" cy="3429000"/>
          </a:xfrm>
          <a:prstGeom prst="rect">
            <a:avLst/>
          </a:prstGeom>
          <a:solidFill>
            <a:srgbClr val="FFFFFF"/>
          </a:solidFill>
          <a:ln w="9360">
            <a:solidFill>
              <a:srgbClr val="000000"/>
            </a:solidFill>
            <a:miter lim="800000"/>
            <a:headEnd/>
            <a:tailEnd/>
          </a:ln>
          <a:effectLst/>
        </p:spPr>
        <p:txBody>
          <a:bodyPr wrap="none" lIns="82058" tIns="41029" rIns="82058" bIns="41029" anchor="ctr">
            <a:prstTxWarp prst="textNoShape">
              <a:avLst/>
            </a:prstTxWarp>
          </a:bodyPr>
          <a:lstStyle/>
          <a:p>
            <a:endParaRPr lang="en-US"/>
          </a:p>
        </p:txBody>
      </p:sp>
      <p:sp>
        <p:nvSpPr>
          <p:cNvPr id="38914" name="Text Box 2"/>
          <p:cNvSpPr txBox="1">
            <a:spLocks noGrp="1" noChangeArrowheads="1"/>
          </p:cNvSpPr>
          <p:nvPr>
            <p:ph type="body"/>
          </p:nvPr>
        </p:nvSpPr>
        <p:spPr bwMode="auto">
          <a:xfrm>
            <a:off x="686361" y="4342535"/>
            <a:ext cx="5483879" cy="4114511"/>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F62E6FE1-A556-E542-9BB3-1B4B42C0D95F}" type="slidenum">
              <a:rPr lang="en-GB"/>
              <a:pPr/>
              <a:t>13</a:t>
            </a:fld>
            <a:endParaRPr lang="en-GB"/>
          </a:p>
        </p:txBody>
      </p:sp>
      <p:sp>
        <p:nvSpPr>
          <p:cNvPr id="45057" name="Text Box 1"/>
          <p:cNvSpPr txBox="1">
            <a:spLocks noChangeArrowheads="1"/>
          </p:cNvSpPr>
          <p:nvPr/>
        </p:nvSpPr>
        <p:spPr bwMode="auto">
          <a:xfrm>
            <a:off x="1210236" y="694171"/>
            <a:ext cx="4437529" cy="3429000"/>
          </a:xfrm>
          <a:prstGeom prst="rect">
            <a:avLst/>
          </a:prstGeom>
          <a:solidFill>
            <a:srgbClr val="FFFFFF"/>
          </a:solidFill>
          <a:ln w="9360">
            <a:solidFill>
              <a:srgbClr val="000000"/>
            </a:solidFill>
            <a:miter lim="800000"/>
            <a:headEnd/>
            <a:tailEnd/>
          </a:ln>
          <a:effectLst/>
        </p:spPr>
        <p:txBody>
          <a:bodyPr wrap="none" lIns="82058" tIns="41029" rIns="82058" bIns="41029" anchor="ctr">
            <a:prstTxWarp prst="textNoShape">
              <a:avLst/>
            </a:prstTxWarp>
          </a:bodyPr>
          <a:lstStyle/>
          <a:p>
            <a:endParaRPr lang="en-US"/>
          </a:p>
        </p:txBody>
      </p:sp>
      <p:sp>
        <p:nvSpPr>
          <p:cNvPr id="45058" name="Text Box 2"/>
          <p:cNvSpPr txBox="1">
            <a:spLocks noGrp="1" noChangeArrowheads="1"/>
          </p:cNvSpPr>
          <p:nvPr>
            <p:ph type="body"/>
          </p:nvPr>
        </p:nvSpPr>
        <p:spPr bwMode="auto">
          <a:xfrm>
            <a:off x="686361" y="4342535"/>
            <a:ext cx="5483879" cy="4114511"/>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2607E87B-5102-3C41-AC19-1C6CFE683067}" type="slidenum">
              <a:rPr lang="en-GB"/>
              <a:pPr/>
              <a:t>14</a:t>
            </a:fld>
            <a:endParaRPr lang="en-GB"/>
          </a:p>
        </p:txBody>
      </p:sp>
      <p:sp>
        <p:nvSpPr>
          <p:cNvPr id="46081" name="Text Box 1"/>
          <p:cNvSpPr txBox="1">
            <a:spLocks noChangeArrowheads="1"/>
          </p:cNvSpPr>
          <p:nvPr/>
        </p:nvSpPr>
        <p:spPr bwMode="auto">
          <a:xfrm>
            <a:off x="1210236" y="694171"/>
            <a:ext cx="4437529" cy="3429000"/>
          </a:xfrm>
          <a:prstGeom prst="rect">
            <a:avLst/>
          </a:prstGeom>
          <a:solidFill>
            <a:srgbClr val="FFFFFF"/>
          </a:solidFill>
          <a:ln w="9360">
            <a:solidFill>
              <a:srgbClr val="000000"/>
            </a:solidFill>
            <a:miter lim="800000"/>
            <a:headEnd/>
            <a:tailEnd/>
          </a:ln>
          <a:effectLst/>
        </p:spPr>
        <p:txBody>
          <a:bodyPr wrap="none" lIns="82058" tIns="41029" rIns="82058" bIns="41029" anchor="ctr">
            <a:prstTxWarp prst="textNoShape">
              <a:avLst/>
            </a:prstTxWarp>
          </a:bodyPr>
          <a:lstStyle/>
          <a:p>
            <a:endParaRPr lang="en-US"/>
          </a:p>
        </p:txBody>
      </p:sp>
      <p:sp>
        <p:nvSpPr>
          <p:cNvPr id="46082" name="Text Box 2"/>
          <p:cNvSpPr txBox="1">
            <a:spLocks noGrp="1" noChangeArrowheads="1"/>
          </p:cNvSpPr>
          <p:nvPr>
            <p:ph type="body"/>
          </p:nvPr>
        </p:nvSpPr>
        <p:spPr bwMode="auto">
          <a:xfrm>
            <a:off x="686361" y="4342535"/>
            <a:ext cx="5483879" cy="4114511"/>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EAEEF9F9-C486-6B49-87ED-2EE52B605AC3}" type="slidenum">
              <a:rPr lang="en-GB"/>
              <a:pPr/>
              <a:t>15</a:t>
            </a:fld>
            <a:endParaRPr lang="en-GB"/>
          </a:p>
        </p:txBody>
      </p:sp>
      <p:sp>
        <p:nvSpPr>
          <p:cNvPr id="47105" name="Text Box 1"/>
          <p:cNvSpPr txBox="1">
            <a:spLocks noChangeArrowheads="1"/>
          </p:cNvSpPr>
          <p:nvPr/>
        </p:nvSpPr>
        <p:spPr bwMode="auto">
          <a:xfrm>
            <a:off x="1210236" y="694171"/>
            <a:ext cx="4437529" cy="3429000"/>
          </a:xfrm>
          <a:prstGeom prst="rect">
            <a:avLst/>
          </a:prstGeom>
          <a:solidFill>
            <a:srgbClr val="FFFFFF"/>
          </a:solidFill>
          <a:ln w="9360">
            <a:solidFill>
              <a:srgbClr val="000000"/>
            </a:solidFill>
            <a:miter lim="800000"/>
            <a:headEnd/>
            <a:tailEnd/>
          </a:ln>
          <a:effectLst/>
        </p:spPr>
        <p:txBody>
          <a:bodyPr wrap="none" lIns="82058" tIns="41029" rIns="82058" bIns="41029" anchor="ctr">
            <a:prstTxWarp prst="textNoShape">
              <a:avLst/>
            </a:prstTxWarp>
          </a:bodyPr>
          <a:lstStyle/>
          <a:p>
            <a:endParaRPr lang="en-US"/>
          </a:p>
        </p:txBody>
      </p:sp>
      <p:sp>
        <p:nvSpPr>
          <p:cNvPr id="47106" name="Text Box 2"/>
          <p:cNvSpPr txBox="1">
            <a:spLocks noGrp="1" noChangeArrowheads="1"/>
          </p:cNvSpPr>
          <p:nvPr>
            <p:ph type="body"/>
          </p:nvPr>
        </p:nvSpPr>
        <p:spPr bwMode="auto">
          <a:xfrm>
            <a:off x="686361" y="4342535"/>
            <a:ext cx="5483879" cy="4114511"/>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05CE8142-EF8B-6046-BD16-A665FF30A3B7}" type="slidenum">
              <a:rPr lang="en-GB"/>
              <a:pPr/>
              <a:t>16</a:t>
            </a:fld>
            <a:endParaRPr lang="en-GB"/>
          </a:p>
        </p:txBody>
      </p:sp>
      <p:sp>
        <p:nvSpPr>
          <p:cNvPr id="48129" name="Text Box 1"/>
          <p:cNvSpPr txBox="1">
            <a:spLocks noChangeArrowheads="1"/>
          </p:cNvSpPr>
          <p:nvPr/>
        </p:nvSpPr>
        <p:spPr bwMode="auto">
          <a:xfrm>
            <a:off x="1210236" y="694171"/>
            <a:ext cx="4437529" cy="3429000"/>
          </a:xfrm>
          <a:prstGeom prst="rect">
            <a:avLst/>
          </a:prstGeom>
          <a:solidFill>
            <a:srgbClr val="FFFFFF"/>
          </a:solidFill>
          <a:ln w="9360">
            <a:solidFill>
              <a:srgbClr val="000000"/>
            </a:solidFill>
            <a:miter lim="800000"/>
            <a:headEnd/>
            <a:tailEnd/>
          </a:ln>
          <a:effectLst/>
        </p:spPr>
        <p:txBody>
          <a:bodyPr wrap="none" lIns="82058" tIns="41029" rIns="82058" bIns="41029" anchor="ctr">
            <a:prstTxWarp prst="textNoShape">
              <a:avLst/>
            </a:prstTxWarp>
          </a:bodyPr>
          <a:lstStyle/>
          <a:p>
            <a:endParaRPr lang="en-US"/>
          </a:p>
        </p:txBody>
      </p:sp>
      <p:sp>
        <p:nvSpPr>
          <p:cNvPr id="48130" name="Text Box 2"/>
          <p:cNvSpPr txBox="1">
            <a:spLocks noGrp="1" noChangeArrowheads="1"/>
          </p:cNvSpPr>
          <p:nvPr>
            <p:ph type="body"/>
          </p:nvPr>
        </p:nvSpPr>
        <p:spPr bwMode="auto">
          <a:xfrm>
            <a:off x="686361" y="4342535"/>
            <a:ext cx="5483879" cy="4114511"/>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54CA7104-9EEC-394C-976E-C2B330FE7E1C}" type="slidenum">
              <a:rPr lang="en-GB"/>
              <a:pPr/>
              <a:t>17</a:t>
            </a:fld>
            <a:endParaRPr lang="en-GB"/>
          </a:p>
        </p:txBody>
      </p:sp>
      <p:sp>
        <p:nvSpPr>
          <p:cNvPr id="40961" name="Text Box 1"/>
          <p:cNvSpPr txBox="1">
            <a:spLocks noChangeArrowheads="1"/>
          </p:cNvSpPr>
          <p:nvPr/>
        </p:nvSpPr>
        <p:spPr bwMode="auto">
          <a:xfrm>
            <a:off x="1210236" y="694171"/>
            <a:ext cx="4437529" cy="3429000"/>
          </a:xfrm>
          <a:prstGeom prst="rect">
            <a:avLst/>
          </a:prstGeom>
          <a:solidFill>
            <a:srgbClr val="FFFFFF"/>
          </a:solidFill>
          <a:ln w="9360">
            <a:solidFill>
              <a:srgbClr val="000000"/>
            </a:solidFill>
            <a:miter lim="800000"/>
            <a:headEnd/>
            <a:tailEnd/>
          </a:ln>
          <a:effectLst/>
        </p:spPr>
        <p:txBody>
          <a:bodyPr wrap="none" lIns="82058" tIns="41029" rIns="82058" bIns="41029" anchor="ctr">
            <a:prstTxWarp prst="textNoShape">
              <a:avLst/>
            </a:prstTxWarp>
          </a:bodyPr>
          <a:lstStyle/>
          <a:p>
            <a:endParaRPr lang="en-US"/>
          </a:p>
        </p:txBody>
      </p:sp>
      <p:sp>
        <p:nvSpPr>
          <p:cNvPr id="40962" name="Text Box 2"/>
          <p:cNvSpPr txBox="1">
            <a:spLocks noGrp="1" noChangeArrowheads="1"/>
          </p:cNvSpPr>
          <p:nvPr>
            <p:ph type="body"/>
          </p:nvPr>
        </p:nvSpPr>
        <p:spPr bwMode="auto">
          <a:xfrm>
            <a:off x="686361" y="4342535"/>
            <a:ext cx="5483879" cy="4114511"/>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CA4AB4-7958-034B-8D2F-905688D1B468}" type="datetimeFigureOut">
              <a:rPr lang="en-US" smtClean="0"/>
              <a:pPr/>
              <a:t>12/10/10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CA4AB4-7958-034B-8D2F-905688D1B468}" type="datetimeFigureOut">
              <a:rPr lang="en-US" smtClean="0"/>
              <a:pPr/>
              <a:t>12/10/10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FDA67-FDBA-4C43-A7F3-3546CD06A84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CA4AB4-7958-034B-8D2F-905688D1B468}" type="datetimeFigureOut">
              <a:rPr lang="en-US" smtClean="0"/>
              <a:pPr/>
              <a:t>12/10/10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FDA67-FDBA-4C43-A7F3-3546CD06A84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CA4AB4-7958-034B-8D2F-905688D1B468}" type="datetimeFigureOut">
              <a:rPr lang="en-US" smtClean="0"/>
              <a:pPr/>
              <a:t>12/10/10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FDA67-FDBA-4C43-A7F3-3546CD06A84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CA4AB4-7958-034B-8D2F-905688D1B468}" type="datetimeFigureOut">
              <a:rPr lang="en-US" smtClean="0"/>
              <a:pPr/>
              <a:t>12/10/10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FDA67-FDBA-4C43-A7F3-3546CD06A84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CA4AB4-7958-034B-8D2F-905688D1B468}" type="datetimeFigureOut">
              <a:rPr lang="en-US" smtClean="0"/>
              <a:pPr/>
              <a:t>12/10/10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CFDA67-FDBA-4C43-A7F3-3546CD06A84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CA4AB4-7958-034B-8D2F-905688D1B468}" type="datetimeFigureOut">
              <a:rPr lang="en-US" smtClean="0"/>
              <a:pPr/>
              <a:t>12/10/10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CFDA67-FDBA-4C43-A7F3-3546CD06A84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CA4AB4-7958-034B-8D2F-905688D1B468}" type="datetimeFigureOut">
              <a:rPr lang="en-US" smtClean="0"/>
              <a:pPr/>
              <a:t>12/10/10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CFDA67-FDBA-4C43-A7F3-3546CD06A84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CA4AB4-7958-034B-8D2F-905688D1B468}" type="datetimeFigureOut">
              <a:rPr lang="en-US" smtClean="0"/>
              <a:pPr/>
              <a:t>12/10/10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CFDA67-FDBA-4C43-A7F3-3546CD06A84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CA4AB4-7958-034B-8D2F-905688D1B468}" type="datetimeFigureOut">
              <a:rPr lang="en-US" smtClean="0"/>
              <a:pPr/>
              <a:t>12/10/10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CA4AB4-7958-034B-8D2F-905688D1B468}" type="datetimeFigureOut">
              <a:rPr lang="en-US" smtClean="0"/>
              <a:pPr/>
              <a:t>12/10/10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CFDA67-FDBA-4C43-A7F3-3546CD06A84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CA4AB4-7958-034B-8D2F-905688D1B468}" type="datetimeFigureOut">
              <a:rPr lang="en-US" smtClean="0"/>
              <a:pPr/>
              <a:t>12/10/10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CFDA67-FDBA-4C43-A7F3-3546CD06A84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90495" y="216854"/>
            <a:ext cx="3901382" cy="3996305"/>
          </a:xfrm>
        </p:spPr>
        <p:txBody>
          <a:bodyPr>
            <a:noAutofit/>
          </a:bodyPr>
          <a:lstStyle/>
          <a:p>
            <a:r>
              <a:rPr lang="en-US" dirty="0" smtClean="0"/>
              <a:t>Reading at Library Scale: </a:t>
            </a:r>
            <a:r>
              <a:rPr lang="en-US" sz="3600" dirty="0" smtClean="0"/>
              <a:t/>
            </a:r>
            <a:br>
              <a:rPr lang="en-US" sz="3600" dirty="0" smtClean="0"/>
            </a:br>
            <a:r>
              <a:rPr lang="en-US" sz="3200" dirty="0" smtClean="0"/>
              <a:t>New Methods, Attention Prosthetics, Evidence, and Argument.</a:t>
            </a:r>
            <a:endParaRPr lang="en-US" sz="3200" dirty="0"/>
          </a:p>
        </p:txBody>
      </p:sp>
      <p:sp>
        <p:nvSpPr>
          <p:cNvPr id="3" name="Subtitle 2"/>
          <p:cNvSpPr>
            <a:spLocks noGrp="1"/>
          </p:cNvSpPr>
          <p:nvPr>
            <p:ph type="subTitle" idx="1"/>
          </p:nvPr>
        </p:nvSpPr>
        <p:spPr>
          <a:xfrm>
            <a:off x="5408683" y="4786272"/>
            <a:ext cx="3215582" cy="1752600"/>
          </a:xfrm>
        </p:spPr>
        <p:txBody>
          <a:bodyPr>
            <a:normAutofit fontScale="70000" lnSpcReduction="20000"/>
          </a:bodyPr>
          <a:lstStyle/>
          <a:p>
            <a:r>
              <a:rPr lang="en-US" dirty="0" smtClean="0"/>
              <a:t>John Unsworth</a:t>
            </a:r>
          </a:p>
          <a:p>
            <a:r>
              <a:rPr lang="en-US" dirty="0" smtClean="0"/>
              <a:t>Graduate School of Library and Information Science</a:t>
            </a:r>
          </a:p>
          <a:p>
            <a:r>
              <a:rPr lang="en-US" dirty="0" smtClean="0"/>
              <a:t>University of Illinois</a:t>
            </a:r>
            <a:endParaRPr lang="en-US" dirty="0"/>
          </a:p>
        </p:txBody>
      </p:sp>
      <p:pic>
        <p:nvPicPr>
          <p:cNvPr id="4" name="Picture 3"/>
          <p:cNvPicPr>
            <a:picLocks noChangeAspect="1"/>
          </p:cNvPicPr>
          <p:nvPr/>
        </p:nvPicPr>
        <p:blipFill>
          <a:blip r:embed="rId2"/>
          <a:stretch>
            <a:fillRect/>
          </a:stretch>
        </p:blipFill>
        <p:spPr>
          <a:xfrm>
            <a:off x="-1" y="0"/>
            <a:ext cx="4869179" cy="6858000"/>
          </a:xfrm>
          <a:prstGeom prst="rect">
            <a:avLst/>
          </a:prstGeom>
        </p:spPr>
      </p:pic>
      <p:sp>
        <p:nvSpPr>
          <p:cNvPr id="5" name="TextBox 4"/>
          <p:cNvSpPr txBox="1"/>
          <p:nvPr/>
        </p:nvSpPr>
        <p:spPr>
          <a:xfrm>
            <a:off x="4963416" y="6627168"/>
            <a:ext cx="3634303" cy="230832"/>
          </a:xfrm>
          <a:prstGeom prst="rect">
            <a:avLst/>
          </a:prstGeom>
          <a:noFill/>
        </p:spPr>
        <p:txBody>
          <a:bodyPr wrap="none" rtlCol="0">
            <a:spAutoFit/>
          </a:bodyPr>
          <a:lstStyle/>
          <a:p>
            <a:r>
              <a:rPr lang="en-US" sz="900" dirty="0" smtClean="0"/>
              <a:t>Book</a:t>
            </a:r>
            <a:r>
              <a:rPr lang="en-US" sz="900" smtClean="0"/>
              <a:t>-wheel invented </a:t>
            </a:r>
            <a:r>
              <a:rPr lang="en-US" sz="900" dirty="0" smtClean="0"/>
              <a:t>by Italian military engineer </a:t>
            </a:r>
            <a:r>
              <a:rPr lang="en-US" sz="900" dirty="0" err="1" smtClean="0"/>
              <a:t>Agostino</a:t>
            </a:r>
            <a:r>
              <a:rPr lang="en-US" sz="900" dirty="0" smtClean="0"/>
              <a:t> </a:t>
            </a:r>
            <a:r>
              <a:rPr lang="en-US" sz="900" dirty="0" err="1" smtClean="0"/>
              <a:t>Ramelli</a:t>
            </a:r>
            <a:r>
              <a:rPr lang="en-US" sz="900" dirty="0" smtClean="0"/>
              <a:t> in 1588</a:t>
            </a:r>
            <a:endParaRPr lang="en-US" sz="900"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monk.splash.jpg"/>
          <p:cNvPicPr>
            <a:picLocks noGrp="1" noChangeAspect="1"/>
          </p:cNvPicPr>
          <p:nvPr>
            <p:ph idx="1"/>
          </p:nvPr>
        </p:nvPicPr>
        <p:blipFill>
          <a:blip r:embed="rId3" cstate="screen">
            <a:extLst>
              <a:ext uri="{28A0092B-C50C-407E-A947-70E740481C1C}">
                <a14:useLocalDpi xmlns:a14="http://schemas.microsoft.com/office/drawing/2010/main"/>
              </a:ext>
            </a:extLst>
          </a:blip>
          <a:srcRect l="-1862" r="-1862"/>
          <a:stretch>
            <a:fillRect/>
          </a:stretch>
        </p:blipFill>
        <p:spPr>
          <a:xfrm>
            <a:off x="0" y="1417638"/>
            <a:ext cx="9098455" cy="5003800"/>
          </a:xfrm>
        </p:spPr>
      </p:pic>
      <p:sp>
        <p:nvSpPr>
          <p:cNvPr id="7" name="Title 6"/>
          <p:cNvSpPr>
            <a:spLocks noGrp="1"/>
          </p:cNvSpPr>
          <p:nvPr>
            <p:ph type="title"/>
          </p:nvPr>
        </p:nvSpPr>
        <p:spPr/>
        <p:txBody>
          <a:bodyPr/>
          <a:lstStyle/>
          <a:p>
            <a:r>
              <a:rPr lang="en-US" dirty="0" smtClean="0"/>
              <a:t>Metadata Offer New Knowledge</a:t>
            </a:r>
            <a:endParaRPr lang="en-US"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3"/>
          <a:srcRect/>
          <a:stretch>
            <a:fillRect/>
          </a:stretch>
        </p:blipFill>
        <p:spPr bwMode="auto">
          <a:xfrm>
            <a:off x="0" y="396042"/>
            <a:ext cx="9144000" cy="6240175"/>
          </a:xfrm>
          <a:prstGeom prst="rect">
            <a:avLst/>
          </a:prstGeom>
          <a:noFill/>
          <a:ln w="9525">
            <a:noFill/>
            <a:round/>
            <a:headEnd/>
            <a:tailEnd/>
          </a:ln>
          <a:effec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p:cNvPicPr>
            <a:picLocks noChangeAspect="1" noChangeArrowheads="1"/>
          </p:cNvPicPr>
          <p:nvPr/>
        </p:nvPicPr>
        <p:blipFill>
          <a:blip r:embed="rId3"/>
          <a:srcRect/>
          <a:stretch>
            <a:fillRect/>
          </a:stretch>
        </p:blipFill>
        <p:spPr bwMode="auto">
          <a:xfrm>
            <a:off x="0" y="353210"/>
            <a:ext cx="9144000" cy="5996790"/>
          </a:xfrm>
          <a:prstGeom prst="rect">
            <a:avLst/>
          </a:prstGeom>
          <a:noFill/>
          <a:ln w="9525">
            <a:noFill/>
            <a:round/>
            <a:headEnd/>
            <a:tailEnd/>
          </a:ln>
          <a:effec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270720" y="829527"/>
            <a:ext cx="8521920" cy="4327655"/>
          </a:xfrm>
          <a:prstGeom prst="rect">
            <a:avLst/>
          </a:prstGeom>
          <a:noFill/>
          <a:ln w="9525">
            <a:noFill/>
            <a:round/>
            <a:headEnd/>
            <a:tailEnd/>
          </a:ln>
          <a:effectLst/>
        </p:spPr>
        <p:txBody>
          <a:bodyPr lIns="81639" tIns="40820" rIns="81639" bIns="40820">
            <a:prstTxWarp prst="textNoShape">
              <a:avLst/>
            </a:prstTxWarp>
          </a:bodyPr>
          <a:lstStyle/>
          <a:p>
            <a:pPr>
              <a:lnSpc>
                <a:spcPct val="96000"/>
              </a:lnSpc>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GB" sz="2900" dirty="0" err="1">
                <a:solidFill>
                  <a:srgbClr val="000000"/>
                </a:solidFill>
                <a:latin typeface="Times New Roman" charset="0"/>
                <a:ea typeface="Helvetica" charset="0"/>
                <a:cs typeface="Helvetica" charset="0"/>
              </a:rPr>
              <a:t>Dunning's</a:t>
            </a:r>
            <a:r>
              <a:rPr lang="en-GB" sz="2900" dirty="0">
                <a:solidFill>
                  <a:srgbClr val="000000"/>
                </a:solidFill>
                <a:latin typeface="Times New Roman" charset="0"/>
                <a:ea typeface="Helvetica" charset="0"/>
                <a:cs typeface="Helvetica" charset="0"/>
              </a:rPr>
              <a:t> log likelihood ratio . . . supports a 'figure and ground' operation where you choose one set of texts or words, called the Analysis Corpus, compare it with another set of texts or words, the Reference Corpus, and find words that are, in comparison with the Reference corpus, disproportionately common or rare in the Analysis Corpus. </a:t>
            </a:r>
          </a:p>
        </p:txBody>
      </p:sp>
      <p:sp>
        <p:nvSpPr>
          <p:cNvPr id="17410" name="Text Box 2"/>
          <p:cNvSpPr txBox="1">
            <a:spLocks noChangeArrowheads="1"/>
          </p:cNvSpPr>
          <p:nvPr/>
        </p:nvSpPr>
        <p:spPr bwMode="auto">
          <a:xfrm>
            <a:off x="622080" y="5599308"/>
            <a:ext cx="7879680" cy="800724"/>
          </a:xfrm>
          <a:prstGeom prst="rect">
            <a:avLst/>
          </a:prstGeom>
          <a:noFill/>
          <a:ln w="9525">
            <a:noFill/>
            <a:round/>
            <a:headEnd/>
            <a:tailEnd/>
          </a:ln>
          <a:effectLst/>
        </p:spPr>
        <p:txBody>
          <a:bodyPr lIns="81639" tIns="40820" rIns="81639" bIns="40820">
            <a:prstTxWarp prst="textNoShape">
              <a:avLst/>
            </a:prstTxWarp>
          </a:bodyPr>
          <a:lstStyle/>
          <a:p>
            <a:pPr>
              <a:lnSpc>
                <a:spcPct val="96000"/>
              </a:lnSpc>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GB" dirty="0">
                <a:solidFill>
                  <a:srgbClr val="000000"/>
                </a:solidFill>
                <a:ea typeface="msmincho" charset="0"/>
                <a:cs typeface="msmincho" charset="0"/>
              </a:rPr>
              <a:t>Martin Mueller, Notes toward a user manual of MONK</a:t>
            </a:r>
            <a:br>
              <a:rPr lang="en-GB" dirty="0">
                <a:solidFill>
                  <a:srgbClr val="000000"/>
                </a:solidFill>
                <a:ea typeface="msmincho" charset="0"/>
                <a:cs typeface="msmincho" charset="0"/>
              </a:rPr>
            </a:br>
            <a:r>
              <a:rPr lang="en-GB" dirty="0" err="1">
                <a:solidFill>
                  <a:srgbClr val="000000"/>
                </a:solidFill>
                <a:ea typeface="msmincho" charset="0"/>
                <a:cs typeface="msmincho" charset="0"/>
              </a:rPr>
              <a:t>https://apps.lis.uiuc.edu/wiki/display/MONK/Notes+towards+a+user+manual+of+Monk</a:t>
            </a:r>
            <a:endParaRPr lang="en-GB" dirty="0">
              <a:solidFill>
                <a:srgbClr val="000000"/>
              </a:solidFill>
              <a:ea typeface="msmincho" charset="0"/>
              <a:cs typeface="msmincho"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p:cNvPicPr>
            <a:picLocks noChangeAspect="1" noChangeArrowheads="1"/>
          </p:cNvPicPr>
          <p:nvPr/>
        </p:nvPicPr>
        <p:blipFill>
          <a:blip r:embed="rId3"/>
          <a:srcRect/>
          <a:stretch>
            <a:fillRect/>
          </a:stretch>
        </p:blipFill>
        <p:spPr bwMode="auto">
          <a:xfrm>
            <a:off x="1" y="0"/>
            <a:ext cx="9162720" cy="6858000"/>
          </a:xfrm>
          <a:prstGeom prst="rect">
            <a:avLst/>
          </a:prstGeom>
          <a:noFill/>
          <a:ln w="9525">
            <a:noFill/>
            <a:round/>
            <a:headEnd/>
            <a:tailEnd/>
          </a:ln>
          <a:effec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p:cNvPicPr>
            <a:picLocks noChangeAspect="1" noChangeArrowheads="1"/>
          </p:cNvPicPr>
          <p:nvPr/>
        </p:nvPicPr>
        <p:blipFill>
          <a:blip r:embed="rId3"/>
          <a:srcRect/>
          <a:stretch>
            <a:fillRect/>
          </a:stretch>
        </p:blipFill>
        <p:spPr bwMode="auto">
          <a:xfrm>
            <a:off x="0" y="0"/>
            <a:ext cx="9144000" cy="6510924"/>
          </a:xfrm>
          <a:prstGeom prst="rect">
            <a:avLst/>
          </a:prstGeom>
          <a:noFill/>
          <a:ln w="9525">
            <a:noFill/>
            <a:round/>
            <a:headEnd/>
            <a:tailEnd/>
          </a:ln>
          <a:effec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p:cNvPicPr>
            <a:picLocks noChangeAspect="1" noChangeArrowheads="1"/>
          </p:cNvPicPr>
          <p:nvPr/>
        </p:nvPicPr>
        <p:blipFill>
          <a:blip r:embed="rId3"/>
          <a:srcRect/>
          <a:stretch>
            <a:fillRect/>
          </a:stretch>
        </p:blipFill>
        <p:spPr bwMode="auto">
          <a:xfrm>
            <a:off x="0" y="105132"/>
            <a:ext cx="9144000" cy="6531085"/>
          </a:xfrm>
          <a:prstGeom prst="rect">
            <a:avLst/>
          </a:prstGeom>
          <a:noFill/>
          <a:ln w="9525">
            <a:noFill/>
            <a:round/>
            <a:headEnd/>
            <a:tailEnd/>
          </a:ln>
          <a:effec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p:cNvPicPr>
            <a:picLocks noChangeAspect="1" noChangeArrowheads="1"/>
          </p:cNvPicPr>
          <p:nvPr/>
        </p:nvPicPr>
        <p:blipFill>
          <a:blip r:embed="rId3"/>
          <a:srcRect/>
          <a:stretch>
            <a:fillRect/>
          </a:stretch>
        </p:blipFill>
        <p:spPr bwMode="auto">
          <a:xfrm>
            <a:off x="0" y="414763"/>
            <a:ext cx="9072000" cy="5806690"/>
          </a:xfrm>
          <a:prstGeom prst="rect">
            <a:avLst/>
          </a:prstGeom>
          <a:noFill/>
          <a:ln w="9525">
            <a:noFill/>
            <a:round/>
            <a:headEnd/>
            <a:tailEnd/>
          </a:ln>
          <a:effec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a:srcRect/>
          <a:stretch>
            <a:fillRect/>
          </a:stretch>
        </p:blipFill>
        <p:spPr bwMode="auto">
          <a:xfrm>
            <a:off x="56161" y="622146"/>
            <a:ext cx="9086400" cy="5919021"/>
          </a:xfrm>
          <a:prstGeom prst="rect">
            <a:avLst/>
          </a:prstGeom>
          <a:noFill/>
          <a:ln w="9525">
            <a:noFill/>
            <a:round/>
            <a:headEnd/>
            <a:tailEnd/>
          </a:ln>
          <a:effec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3"/>
          <a:srcRect/>
          <a:stretch>
            <a:fillRect/>
          </a:stretch>
        </p:blipFill>
        <p:spPr bwMode="auto">
          <a:xfrm>
            <a:off x="56161" y="67688"/>
            <a:ext cx="9144000" cy="6858000"/>
          </a:xfrm>
          <a:prstGeom prst="rect">
            <a:avLst/>
          </a:prstGeom>
          <a:noFill/>
          <a:ln w="9525">
            <a:noFill/>
            <a:round/>
            <a:headEnd/>
            <a:tailEnd/>
          </a:ln>
          <a:effec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book-wheel today:</a:t>
            </a:r>
            <a:endParaRPr lang="en-US" dirty="0"/>
          </a:p>
        </p:txBody>
      </p:sp>
      <p:pic>
        <p:nvPicPr>
          <p:cNvPr id="4" name="Picture 3"/>
          <p:cNvPicPr>
            <a:picLocks noChangeAspect="1" noChangeArrowheads="1"/>
          </p:cNvPicPr>
          <p:nvPr/>
        </p:nvPicPr>
        <p:blipFill>
          <a:blip r:embed="rId2"/>
          <a:srcRect/>
          <a:stretch>
            <a:fillRect/>
          </a:stretch>
        </p:blipFill>
        <p:spPr bwMode="auto">
          <a:xfrm>
            <a:off x="457200" y="1417638"/>
            <a:ext cx="8686800" cy="5170714"/>
          </a:xfrm>
          <a:prstGeom prst="rect">
            <a:avLst/>
          </a:prstGeom>
          <a:noFill/>
          <a:ln w="9525">
            <a:noFill/>
            <a:round/>
            <a:headEnd/>
            <a:tailEnd/>
          </a:ln>
          <a:effectLst/>
        </p:spPr>
      </p:pic>
      <p:sp>
        <p:nvSpPr>
          <p:cNvPr id="5" name="Rectangle 4"/>
          <p:cNvSpPr/>
          <p:nvPr/>
        </p:nvSpPr>
        <p:spPr>
          <a:xfrm>
            <a:off x="3673231" y="6557405"/>
            <a:ext cx="5470769" cy="300595"/>
          </a:xfrm>
          <a:prstGeom prst="rect">
            <a:avLst/>
          </a:prstGeom>
        </p:spPr>
        <p:txBody>
          <a:bodyPr wrap="square">
            <a:spAutoFit/>
          </a:bodyPr>
          <a:lstStyle/>
          <a:p>
            <a:pPr>
              <a:lnSpc>
                <a:spcPct val="96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dirty="0" smtClean="0">
                <a:solidFill>
                  <a:srgbClr val="000000"/>
                </a:solidFill>
                <a:latin typeface="Times New Roman" charset="0"/>
                <a:ea typeface="msmincho" charset="0"/>
                <a:cs typeface="msmincho" charset="0"/>
              </a:rPr>
              <a:t>http://www.newyorker.com/reporting/2007/02/05/070205fa_fact_toobin</a:t>
            </a:r>
            <a:endParaRPr lang="en-GB" sz="1400" dirty="0">
              <a:solidFill>
                <a:srgbClr val="000000"/>
              </a:solidFill>
              <a:latin typeface="Times New Roman" charset="0"/>
              <a:ea typeface="msmincho" charset="0"/>
              <a:cs typeface="msmincho" charset="0"/>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1"/>
          <p:cNvSpPr txBox="1">
            <a:spLocks noChangeArrowheads="1"/>
          </p:cNvSpPr>
          <p:nvPr/>
        </p:nvSpPr>
        <p:spPr bwMode="auto">
          <a:xfrm>
            <a:off x="351693" y="410308"/>
            <a:ext cx="7735347" cy="5455293"/>
          </a:xfrm>
          <a:prstGeom prst="rect">
            <a:avLst/>
          </a:prstGeom>
          <a:noFill/>
          <a:ln w="9525">
            <a:noFill/>
            <a:round/>
            <a:headEnd/>
            <a:tailEnd/>
          </a:ln>
          <a:effectLst/>
        </p:spPr>
        <p:txBody>
          <a:bodyPr lIns="81639" tIns="40820" rIns="81639" bIns="40820">
            <a:prstTxWarp prst="textNoShape">
              <a:avLst/>
            </a:prstTxWarp>
          </a:bodyPr>
          <a:lstStyle/>
          <a:p>
            <a:pPr>
              <a:lnSpc>
                <a:spcPct val="96000"/>
              </a:lnSpc>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GB" sz="2500" dirty="0">
                <a:solidFill>
                  <a:srgbClr val="000000"/>
                </a:solidFill>
                <a:latin typeface="Times New Roman" charset="0"/>
                <a:ea typeface="CMTI10" charset="0"/>
                <a:cs typeface="CMTI10" charset="0"/>
              </a:rPr>
              <a:t>A person who is trying to understand a text is always projecting. He projects a meaning for the text as a whole as some initial meaning emerges in the text. Again, the initial meaning only emerges because he is reading the text with particular expectations in regard to a certain meaning. Working out this </a:t>
            </a:r>
            <a:r>
              <a:rPr lang="en-GB" sz="2500" dirty="0" smtClean="0">
                <a:solidFill>
                  <a:srgbClr val="000000"/>
                </a:solidFill>
                <a:latin typeface="Times New Roman" charset="0"/>
                <a:ea typeface="CMTI10" charset="0"/>
                <a:cs typeface="CMTI10" charset="0"/>
              </a:rPr>
              <a:t>fore-projection</a:t>
            </a:r>
            <a:r>
              <a:rPr lang="en-GB" sz="2500" dirty="0">
                <a:solidFill>
                  <a:srgbClr val="000000"/>
                </a:solidFill>
                <a:latin typeface="Times New Roman" charset="0"/>
                <a:ea typeface="CMTI10" charset="0"/>
                <a:cs typeface="CMTI10" charset="0"/>
              </a:rPr>
              <a:t>, which is constantly revised in terms of what emerges as he penetrates into the meaning, is understanding what is there.</a:t>
            </a:r>
          </a:p>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GB" sz="2500" dirty="0">
                <a:solidFill>
                  <a:srgbClr val="000000"/>
                </a:solidFill>
                <a:latin typeface="Times New Roman" charset="0"/>
                <a:ea typeface="CMTI10" charset="0"/>
                <a:cs typeface="CMTI10" charset="0"/>
              </a:rPr>
              <a:t>	</a:t>
            </a:r>
            <a:r>
              <a:rPr lang="en-GB" sz="2500" dirty="0" smtClean="0">
                <a:solidFill>
                  <a:srgbClr val="000000"/>
                </a:solidFill>
                <a:latin typeface="Times New Roman" charset="0"/>
                <a:ea typeface="CMTI10" charset="0"/>
                <a:cs typeface="CMTI10" charset="0"/>
              </a:rPr>
              <a:t>		</a:t>
            </a:r>
            <a:r>
              <a:rPr lang="en-GB" sz="2000" dirty="0" smtClean="0">
                <a:solidFill>
                  <a:srgbClr val="000000"/>
                </a:solidFill>
                <a:latin typeface="Times New Roman" charset="0"/>
                <a:ea typeface="CMTI10" charset="0"/>
                <a:cs typeface="CMTI10" charset="0"/>
              </a:rPr>
              <a:t>--Hans </a:t>
            </a:r>
            <a:r>
              <a:rPr lang="en-GB" sz="2000" dirty="0">
                <a:solidFill>
                  <a:srgbClr val="000000"/>
                </a:solidFill>
                <a:latin typeface="Times New Roman" charset="0"/>
                <a:ea typeface="CMTI10" charset="0"/>
                <a:cs typeface="CMTI10" charset="0"/>
              </a:rPr>
              <a:t>Georg </a:t>
            </a:r>
            <a:r>
              <a:rPr lang="en-GB" sz="2000" dirty="0" err="1">
                <a:solidFill>
                  <a:srgbClr val="000000"/>
                </a:solidFill>
                <a:latin typeface="Times New Roman" charset="0"/>
                <a:ea typeface="CMTI10" charset="0"/>
                <a:cs typeface="CMTI10" charset="0"/>
              </a:rPr>
              <a:t>Gadamer</a:t>
            </a:r>
            <a:r>
              <a:rPr lang="en-GB" sz="2000" dirty="0">
                <a:solidFill>
                  <a:srgbClr val="000000"/>
                </a:solidFill>
                <a:latin typeface="Times New Roman" charset="0"/>
                <a:ea typeface="CMTI10" charset="0"/>
                <a:cs typeface="CMTI10" charset="0"/>
              </a:rPr>
              <a:t>,</a:t>
            </a:r>
            <a:r>
              <a:rPr lang="en-GB" sz="2000" dirty="0" smtClean="0">
                <a:solidFill>
                  <a:srgbClr val="000000"/>
                </a:solidFill>
                <a:latin typeface="Times New Roman" charset="0"/>
                <a:ea typeface="CMTI10" charset="0"/>
                <a:cs typeface="CMTI10" charset="0"/>
              </a:rPr>
              <a:t> </a:t>
            </a:r>
            <a:r>
              <a:rPr lang="en-GB" sz="2000" i="1" dirty="0" smtClean="0">
                <a:solidFill>
                  <a:srgbClr val="000000"/>
                </a:solidFill>
                <a:latin typeface="Times New Roman" charset="0"/>
                <a:ea typeface="CMTI10" charset="0"/>
                <a:cs typeface="CMTI10" charset="0"/>
              </a:rPr>
              <a:t>Truth </a:t>
            </a:r>
            <a:r>
              <a:rPr lang="en-GB" sz="2000" i="1" dirty="0">
                <a:solidFill>
                  <a:srgbClr val="000000"/>
                </a:solidFill>
                <a:latin typeface="Times New Roman" charset="0"/>
                <a:ea typeface="CMTI10" charset="0"/>
                <a:cs typeface="CMTI10" charset="0"/>
              </a:rPr>
              <a:t>and </a:t>
            </a:r>
            <a:r>
              <a:rPr lang="en-GB" sz="2000" i="1" dirty="0" smtClean="0">
                <a:solidFill>
                  <a:srgbClr val="000000"/>
                </a:solidFill>
                <a:latin typeface="Times New Roman" charset="0"/>
                <a:ea typeface="CMTI10" charset="0"/>
                <a:cs typeface="CMTI10" charset="0"/>
              </a:rPr>
              <a:t>Method </a:t>
            </a:r>
            <a:r>
              <a:rPr lang="en-GB" sz="2000" dirty="0" smtClean="0">
                <a:solidFill>
                  <a:srgbClr val="000000"/>
                </a:solidFill>
                <a:latin typeface="Times New Roman" charset="0"/>
                <a:ea typeface="CMTI10" charset="0"/>
                <a:cs typeface="CMTI10" charset="0"/>
              </a:rPr>
              <a:t>(</a:t>
            </a:r>
            <a:r>
              <a:rPr lang="en-GB" sz="2000" dirty="0" err="1" smtClean="0">
                <a:solidFill>
                  <a:srgbClr val="000000"/>
                </a:solidFill>
                <a:latin typeface="Times New Roman" charset="0"/>
                <a:ea typeface="CMTI10" charset="0"/>
                <a:cs typeface="CMTI10" charset="0"/>
              </a:rPr>
              <a:t>qtd</a:t>
            </a:r>
            <a:r>
              <a:rPr lang="en-GB" sz="2000" dirty="0" smtClean="0">
                <a:solidFill>
                  <a:srgbClr val="000000"/>
                </a:solidFill>
                <a:latin typeface="Times New Roman" charset="0"/>
                <a:ea typeface="CMTI10" charset="0"/>
                <a:cs typeface="CMTI10" charset="0"/>
              </a:rPr>
              <a:t>. As the </a:t>
            </a:r>
            <a:r>
              <a:rPr lang="en-GB" sz="2000" dirty="0" err="1" smtClean="0">
                <a:solidFill>
                  <a:srgbClr val="000000"/>
                </a:solidFill>
                <a:latin typeface="Times New Roman" charset="0"/>
                <a:ea typeface="CMTI10" charset="0"/>
                <a:cs typeface="CMTI10" charset="0"/>
              </a:rPr>
              <a:t>headnote</a:t>
            </a:r>
            <a:r>
              <a:rPr lang="en-GB" sz="2000" dirty="0" smtClean="0">
                <a:solidFill>
                  <a:srgbClr val="000000"/>
                </a:solidFill>
                <a:latin typeface="Times New Roman" charset="0"/>
                <a:ea typeface="CMTI10" charset="0"/>
                <a:cs typeface="CMTI10" charset="0"/>
              </a:rPr>
              <a:t> in </a:t>
            </a:r>
            <a:r>
              <a:rPr lang="en-GB" sz="2000" dirty="0" err="1" smtClean="0">
                <a:solidFill>
                  <a:srgbClr val="000000"/>
                </a:solidFill>
                <a:latin typeface="Times New Roman" charset="0"/>
                <a:ea typeface="CMTI10" charset="0"/>
                <a:cs typeface="CMTI10" charset="0"/>
              </a:rPr>
              <a:t>Sculley</a:t>
            </a:r>
            <a:r>
              <a:rPr lang="en-GB" sz="2000" dirty="0" smtClean="0">
                <a:solidFill>
                  <a:srgbClr val="000000"/>
                </a:solidFill>
                <a:latin typeface="Times New Roman" charset="0"/>
                <a:ea typeface="CMTI10" charset="0"/>
                <a:cs typeface="CMTI10" charset="0"/>
              </a:rPr>
              <a:t> and </a:t>
            </a:r>
            <a:r>
              <a:rPr lang="en-GB" sz="2000" dirty="0" err="1" smtClean="0">
                <a:solidFill>
                  <a:srgbClr val="000000"/>
                </a:solidFill>
                <a:latin typeface="Times New Roman" charset="0"/>
                <a:ea typeface="CMTI10" charset="0"/>
                <a:cs typeface="CMTI10" charset="0"/>
              </a:rPr>
              <a:t>Pasanek</a:t>
            </a:r>
            <a:r>
              <a:rPr lang="en-GB" sz="2000" dirty="0" smtClean="0">
                <a:solidFill>
                  <a:srgbClr val="000000"/>
                </a:solidFill>
                <a:latin typeface="Times New Roman" charset="0"/>
                <a:ea typeface="CMTI10" charset="0"/>
                <a:cs typeface="CMTI10" charset="0"/>
              </a:rPr>
              <a:t>, “Meaning and Mining”</a:t>
            </a:r>
            <a:endParaRPr lang="en-GB" sz="2000" i="1" dirty="0">
              <a:solidFill>
                <a:srgbClr val="000000"/>
              </a:solidFill>
              <a:latin typeface="Times New Roman" charset="0"/>
              <a:ea typeface="CMTI10" charset="0"/>
              <a:cs typeface="CMTI10" charset="0"/>
            </a:endParaRPr>
          </a:p>
        </p:txBody>
      </p:sp>
      <p:pic>
        <p:nvPicPr>
          <p:cNvPr id="4" name="Picture 3"/>
          <p:cNvPicPr>
            <a:picLocks noChangeAspect="1"/>
          </p:cNvPicPr>
          <p:nvPr/>
        </p:nvPicPr>
        <p:blipFill>
          <a:blip r:embed="rId3"/>
          <a:stretch>
            <a:fillRect/>
          </a:stretch>
        </p:blipFill>
        <p:spPr>
          <a:xfrm>
            <a:off x="2102780" y="4244732"/>
            <a:ext cx="3502174" cy="2320191"/>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1"/>
          <p:cNvSpPr txBox="1">
            <a:spLocks noChangeArrowheads="1"/>
          </p:cNvSpPr>
          <p:nvPr/>
        </p:nvSpPr>
        <p:spPr bwMode="auto">
          <a:xfrm>
            <a:off x="414720" y="622145"/>
            <a:ext cx="8294400" cy="4355017"/>
          </a:xfrm>
          <a:prstGeom prst="rect">
            <a:avLst/>
          </a:prstGeom>
          <a:noFill/>
          <a:ln w="9525">
            <a:noFill/>
            <a:round/>
            <a:headEnd/>
            <a:tailEnd/>
          </a:ln>
          <a:effectLst/>
        </p:spPr>
        <p:txBody>
          <a:bodyPr lIns="81639" tIns="40820" rIns="81639" bIns="40820">
            <a:prstTxWarp prst="textNoShape">
              <a:avLst/>
            </a:prstTxWarp>
          </a:bodyPr>
          <a:lstStyle/>
          <a:p>
            <a:pPr>
              <a:lnSpc>
                <a:spcPct val="96000"/>
              </a:lnSpc>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GB" sz="2900" dirty="0">
                <a:solidFill>
                  <a:srgbClr val="000000"/>
                </a:solidFill>
                <a:ea typeface="msmincho" charset="0"/>
                <a:cs typeface="msmincho" charset="0"/>
              </a:rPr>
              <a:t>The virtue of automated analysis is not ready delivery of objective truth, but instead the more profound virtue of bringing us up short, of disturbing us in our preconceptions and our basic assumptions so that we can exist, if only for a moment, in uncertainties, mysteries, and doubts. Should we learn to forestall interpretation, we may come to revise our prejudices, theories, and fore-projections in terms of what emerges.</a:t>
            </a:r>
          </a:p>
        </p:txBody>
      </p:sp>
      <p:sp>
        <p:nvSpPr>
          <p:cNvPr id="28674" name="Text Box 2"/>
          <p:cNvSpPr txBox="1">
            <a:spLocks noChangeArrowheads="1"/>
          </p:cNvSpPr>
          <p:nvPr/>
        </p:nvSpPr>
        <p:spPr bwMode="auto">
          <a:xfrm>
            <a:off x="207360" y="4777701"/>
            <a:ext cx="4266948" cy="1228449"/>
          </a:xfrm>
          <a:prstGeom prst="rect">
            <a:avLst/>
          </a:prstGeom>
          <a:noFill/>
          <a:ln w="9525">
            <a:noFill/>
            <a:round/>
            <a:headEnd/>
            <a:tailEnd/>
          </a:ln>
          <a:effectLst/>
        </p:spPr>
        <p:txBody>
          <a:bodyPr lIns="81639" tIns="40820" rIns="81639" bIns="40820">
            <a:prstTxWarp prst="textNoShape">
              <a:avLst/>
            </a:prstTxWarp>
          </a:bodyPr>
          <a:lstStyle/>
          <a:p>
            <a:pPr>
              <a:lnSpc>
                <a:spcPct val="96000"/>
              </a:lnSpc>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pPr>
            <a:r>
              <a:rPr lang="en-GB" dirty="0">
                <a:solidFill>
                  <a:srgbClr val="000000"/>
                </a:solidFill>
                <a:ea typeface="msmincho" charset="0"/>
                <a:cs typeface="msmincho" charset="0"/>
              </a:rPr>
              <a:t>“Meaning and Mining: the Impact of Implicit Assumptions in Data Mining for the Humanities,” by D. </a:t>
            </a:r>
            <a:r>
              <a:rPr lang="en-GB" dirty="0" err="1">
                <a:solidFill>
                  <a:srgbClr val="000000"/>
                </a:solidFill>
                <a:ea typeface="msmincho" charset="0"/>
                <a:cs typeface="msmincho" charset="0"/>
              </a:rPr>
              <a:t>Sculley</a:t>
            </a:r>
            <a:r>
              <a:rPr lang="en-GB" dirty="0">
                <a:solidFill>
                  <a:srgbClr val="000000"/>
                </a:solidFill>
                <a:ea typeface="msmincho" charset="0"/>
                <a:cs typeface="msmincho" charset="0"/>
              </a:rPr>
              <a:t> and Bradley M. </a:t>
            </a:r>
            <a:r>
              <a:rPr lang="en-GB" dirty="0" err="1">
                <a:solidFill>
                  <a:srgbClr val="000000"/>
                </a:solidFill>
                <a:ea typeface="msmincho" charset="0"/>
                <a:cs typeface="msmincho" charset="0"/>
              </a:rPr>
              <a:t>Pasanek</a:t>
            </a:r>
            <a:r>
              <a:rPr lang="en-GB" dirty="0">
                <a:solidFill>
                  <a:srgbClr val="000000"/>
                </a:solidFill>
                <a:ea typeface="msmincho" charset="0"/>
                <a:cs typeface="msmincho" charset="0"/>
              </a:rPr>
              <a:t>.  </a:t>
            </a:r>
            <a:r>
              <a:rPr lang="en-GB" i="1" dirty="0">
                <a:solidFill>
                  <a:srgbClr val="000000"/>
                </a:solidFill>
                <a:ea typeface="msmincho" charset="0"/>
                <a:cs typeface="msmincho" charset="0"/>
              </a:rPr>
              <a:t>Literary and Linguistic Computing </a:t>
            </a:r>
            <a:r>
              <a:rPr lang="en-GB" dirty="0">
                <a:solidFill>
                  <a:srgbClr val="000000"/>
                </a:solidFill>
                <a:ea typeface="msmincho" charset="0"/>
                <a:cs typeface="msmincho" charset="0"/>
              </a:rPr>
              <a:t>December 2008; Vol. 23, No. 4</a:t>
            </a:r>
          </a:p>
        </p:txBody>
      </p:sp>
      <p:pic>
        <p:nvPicPr>
          <p:cNvPr id="4" name="Picture 3"/>
          <p:cNvPicPr>
            <a:picLocks noChangeAspect="1"/>
          </p:cNvPicPr>
          <p:nvPr/>
        </p:nvPicPr>
        <p:blipFill>
          <a:blip r:embed="rId3"/>
          <a:stretch>
            <a:fillRect/>
          </a:stretch>
        </p:blipFill>
        <p:spPr>
          <a:xfrm>
            <a:off x="6838462" y="4255636"/>
            <a:ext cx="1870658" cy="2310263"/>
          </a:xfrm>
          <a:prstGeom prst="rect">
            <a:avLst/>
          </a:prstGeom>
        </p:spPr>
      </p:pic>
      <p:pic>
        <p:nvPicPr>
          <p:cNvPr id="5" name="Picture 4"/>
          <p:cNvPicPr>
            <a:picLocks noChangeAspect="1"/>
          </p:cNvPicPr>
          <p:nvPr/>
        </p:nvPicPr>
        <p:blipFill>
          <a:blip r:embed="rId4"/>
          <a:stretch>
            <a:fillRect/>
          </a:stretch>
        </p:blipFill>
        <p:spPr>
          <a:xfrm>
            <a:off x="4742473" y="4255636"/>
            <a:ext cx="1740398" cy="2310263"/>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a:xfrm>
            <a:off x="2657231" y="274876"/>
            <a:ext cx="5403618" cy="1718047"/>
          </a:xfrm>
          <a:ln/>
        </p:spPr>
        <p:txBody>
          <a:bodyPr>
            <a:normAutofit fontScale="90000"/>
          </a:bodyPr>
          <a:lstStyle/>
          <a:p>
            <a:pPr>
              <a:lnSpc>
                <a:spcPct val="96000"/>
              </a:lnSpc>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GB" sz="3600" dirty="0"/>
              <a:t>Best Practices for Humanities Text-</a:t>
            </a:r>
            <a:r>
              <a:rPr lang="en-GB" sz="3600" dirty="0" smtClean="0"/>
              <a:t>Mining Suggested by </a:t>
            </a:r>
            <a:r>
              <a:rPr lang="en-GB" sz="3600" dirty="0" err="1" smtClean="0"/>
              <a:t>Sculley</a:t>
            </a:r>
            <a:r>
              <a:rPr lang="en-GB" sz="3600" dirty="0" smtClean="0"/>
              <a:t> &amp; </a:t>
            </a:r>
            <a:r>
              <a:rPr lang="en-GB" sz="3600" dirty="0" err="1" smtClean="0"/>
              <a:t>Pasanek</a:t>
            </a:r>
            <a:r>
              <a:rPr lang="en-GB" sz="3600" dirty="0" smtClean="0"/>
              <a:t>:</a:t>
            </a:r>
            <a:endParaRPr lang="en-GB" sz="3600" dirty="0"/>
          </a:p>
        </p:txBody>
      </p:sp>
      <p:sp>
        <p:nvSpPr>
          <p:cNvPr id="27650" name="Rectangle 2"/>
          <p:cNvSpPr>
            <a:spLocks noGrp="1" noChangeArrowheads="1"/>
          </p:cNvSpPr>
          <p:nvPr>
            <p:ph type="body" idx="1"/>
          </p:nvPr>
        </p:nvSpPr>
        <p:spPr>
          <a:xfrm>
            <a:off x="914400" y="2286000"/>
            <a:ext cx="8229600" cy="4183640"/>
          </a:xfrm>
          <a:ln/>
        </p:spPr>
        <p:txBody>
          <a:bodyPr/>
          <a:lstStyle/>
          <a:p>
            <a:pPr>
              <a:lnSpc>
                <a:spcPct val="96000"/>
              </a:lnSpc>
              <a:tabLst>
                <a:tab pos="411846" algn="l"/>
                <a:tab pos="826572" algn="l"/>
                <a:tab pos="1241298" algn="l"/>
                <a:tab pos="1656024" algn="l"/>
                <a:tab pos="2070751" algn="l"/>
                <a:tab pos="2485477" algn="l"/>
                <a:tab pos="2900203" algn="l"/>
                <a:tab pos="3314929" algn="l"/>
                <a:tab pos="3729655" algn="l"/>
                <a:tab pos="4144381" algn="l"/>
                <a:tab pos="4559107" algn="l"/>
                <a:tab pos="4973833" algn="l"/>
                <a:tab pos="5388560" algn="l"/>
                <a:tab pos="5803286" algn="l"/>
                <a:tab pos="6218012" algn="l"/>
                <a:tab pos="6632738" algn="l"/>
                <a:tab pos="7047464" algn="l"/>
                <a:tab pos="7462190" algn="l"/>
                <a:tab pos="7876916" algn="l"/>
                <a:tab pos="8291642" algn="l"/>
              </a:tabLst>
            </a:pPr>
            <a:r>
              <a:rPr lang="en-GB" dirty="0"/>
              <a:t>Make assumptions explicit</a:t>
            </a:r>
          </a:p>
          <a:p>
            <a:pPr>
              <a:lnSpc>
                <a:spcPct val="96000"/>
              </a:lnSpc>
              <a:tabLst>
                <a:tab pos="411846" algn="l"/>
                <a:tab pos="826572" algn="l"/>
                <a:tab pos="1241298" algn="l"/>
                <a:tab pos="1656024" algn="l"/>
                <a:tab pos="2070751" algn="l"/>
                <a:tab pos="2485477" algn="l"/>
                <a:tab pos="2900203" algn="l"/>
                <a:tab pos="3314929" algn="l"/>
                <a:tab pos="3729655" algn="l"/>
                <a:tab pos="4144381" algn="l"/>
                <a:tab pos="4559107" algn="l"/>
                <a:tab pos="4973833" algn="l"/>
                <a:tab pos="5388560" algn="l"/>
                <a:tab pos="5803286" algn="l"/>
                <a:tab pos="6218012" algn="l"/>
                <a:tab pos="6632738" algn="l"/>
                <a:tab pos="7047464" algn="l"/>
                <a:tab pos="7462190" algn="l"/>
                <a:tab pos="7876916" algn="l"/>
                <a:tab pos="8291642" algn="l"/>
              </a:tabLst>
            </a:pPr>
            <a:r>
              <a:rPr lang="en-GB" dirty="0"/>
              <a:t>Use multiple representations and methodologies</a:t>
            </a:r>
          </a:p>
          <a:p>
            <a:pPr>
              <a:lnSpc>
                <a:spcPct val="96000"/>
              </a:lnSpc>
              <a:tabLst>
                <a:tab pos="411846" algn="l"/>
                <a:tab pos="826572" algn="l"/>
                <a:tab pos="1241298" algn="l"/>
                <a:tab pos="1656024" algn="l"/>
                <a:tab pos="2070751" algn="l"/>
                <a:tab pos="2485477" algn="l"/>
                <a:tab pos="2900203" algn="l"/>
                <a:tab pos="3314929" algn="l"/>
                <a:tab pos="3729655" algn="l"/>
                <a:tab pos="4144381" algn="l"/>
                <a:tab pos="4559107" algn="l"/>
                <a:tab pos="4973833" algn="l"/>
                <a:tab pos="5388560" algn="l"/>
                <a:tab pos="5803286" algn="l"/>
                <a:tab pos="6218012" algn="l"/>
                <a:tab pos="6632738" algn="l"/>
                <a:tab pos="7047464" algn="l"/>
                <a:tab pos="7462190" algn="l"/>
                <a:tab pos="7876916" algn="l"/>
                <a:tab pos="8291642" algn="l"/>
              </a:tabLst>
            </a:pPr>
            <a:r>
              <a:rPr lang="en-GB" dirty="0"/>
              <a:t>Report all trials (including failures)‏</a:t>
            </a:r>
          </a:p>
          <a:p>
            <a:pPr>
              <a:lnSpc>
                <a:spcPct val="96000"/>
              </a:lnSpc>
              <a:tabLst>
                <a:tab pos="411846" algn="l"/>
                <a:tab pos="826572" algn="l"/>
                <a:tab pos="1241298" algn="l"/>
                <a:tab pos="1656024" algn="l"/>
                <a:tab pos="2070751" algn="l"/>
                <a:tab pos="2485477" algn="l"/>
                <a:tab pos="2900203" algn="l"/>
                <a:tab pos="3314929" algn="l"/>
                <a:tab pos="3729655" algn="l"/>
                <a:tab pos="4144381" algn="l"/>
                <a:tab pos="4559107" algn="l"/>
                <a:tab pos="4973833" algn="l"/>
                <a:tab pos="5388560" algn="l"/>
                <a:tab pos="5803286" algn="l"/>
                <a:tab pos="6218012" algn="l"/>
                <a:tab pos="6632738" algn="l"/>
                <a:tab pos="7047464" algn="l"/>
                <a:tab pos="7462190" algn="l"/>
                <a:tab pos="7876916" algn="l"/>
                <a:tab pos="8291642" algn="l"/>
              </a:tabLst>
            </a:pPr>
            <a:r>
              <a:rPr lang="en-GB" dirty="0"/>
              <a:t>Make data available and methods reproducible</a:t>
            </a:r>
          </a:p>
          <a:p>
            <a:pPr>
              <a:lnSpc>
                <a:spcPct val="96000"/>
              </a:lnSpc>
              <a:tabLst>
                <a:tab pos="411846" algn="l"/>
                <a:tab pos="826572" algn="l"/>
                <a:tab pos="1241298" algn="l"/>
                <a:tab pos="1656024" algn="l"/>
                <a:tab pos="2070751" algn="l"/>
                <a:tab pos="2485477" algn="l"/>
                <a:tab pos="2900203" algn="l"/>
                <a:tab pos="3314929" algn="l"/>
                <a:tab pos="3729655" algn="l"/>
                <a:tab pos="4144381" algn="l"/>
                <a:tab pos="4559107" algn="l"/>
                <a:tab pos="4973833" algn="l"/>
                <a:tab pos="5388560" algn="l"/>
                <a:tab pos="5803286" algn="l"/>
                <a:tab pos="6218012" algn="l"/>
                <a:tab pos="6632738" algn="l"/>
                <a:tab pos="7047464" algn="l"/>
                <a:tab pos="7462190" algn="l"/>
                <a:tab pos="7876916" algn="l"/>
                <a:tab pos="8291642" algn="l"/>
              </a:tabLst>
            </a:pPr>
            <a:r>
              <a:rPr lang="en-GB" dirty="0"/>
              <a:t>Engage in peer review of methodology</a:t>
            </a:r>
          </a:p>
        </p:txBody>
      </p:sp>
      <p:pic>
        <p:nvPicPr>
          <p:cNvPr id="4" name="Picture 3"/>
          <p:cNvPicPr>
            <a:picLocks noChangeAspect="1"/>
          </p:cNvPicPr>
          <p:nvPr/>
        </p:nvPicPr>
        <p:blipFill>
          <a:blip r:embed="rId3"/>
          <a:stretch>
            <a:fillRect/>
          </a:stretch>
        </p:blipFill>
        <p:spPr>
          <a:xfrm>
            <a:off x="0" y="0"/>
            <a:ext cx="2657231" cy="1992923"/>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2286000" cy="2286000"/>
          </a:xfrm>
          <a:prstGeom prst="rect">
            <a:avLst/>
          </a:prstGeom>
        </p:spPr>
      </p:pic>
      <p:sp>
        <p:nvSpPr>
          <p:cNvPr id="2" name="Title 1"/>
          <p:cNvSpPr>
            <a:spLocks noGrp="1"/>
          </p:cNvSpPr>
          <p:nvPr>
            <p:ph type="title"/>
          </p:nvPr>
        </p:nvSpPr>
        <p:spPr/>
        <p:txBody>
          <a:bodyPr/>
          <a:lstStyle/>
          <a:p>
            <a:r>
              <a:rPr lang="en-US" dirty="0" smtClean="0"/>
              <a:t>			How much can you read?</a:t>
            </a:r>
            <a:endParaRPr lang="en-US" dirty="0"/>
          </a:p>
        </p:txBody>
      </p:sp>
      <p:sp>
        <p:nvSpPr>
          <p:cNvPr id="3" name="Content Placeholder 2"/>
          <p:cNvSpPr>
            <a:spLocks noGrp="1"/>
          </p:cNvSpPr>
          <p:nvPr>
            <p:ph idx="1"/>
          </p:nvPr>
        </p:nvSpPr>
        <p:spPr/>
        <p:txBody>
          <a:bodyPr>
            <a:normAutofit lnSpcReduction="10000"/>
          </a:bodyPr>
          <a:lstStyle/>
          <a:p>
            <a:endParaRPr lang="en-US" dirty="0" smtClean="0"/>
          </a:p>
          <a:p>
            <a:r>
              <a:rPr lang="en-US" dirty="0" smtClean="0"/>
              <a:t>1 book a day </a:t>
            </a:r>
            <a:r>
              <a:rPr lang="en-US" dirty="0" err="1" smtClean="0"/>
              <a:t>x</a:t>
            </a:r>
            <a:r>
              <a:rPr lang="en-US" dirty="0" smtClean="0"/>
              <a:t> 365 days </a:t>
            </a:r>
            <a:r>
              <a:rPr lang="en-US" dirty="0" err="1" smtClean="0"/>
              <a:t>x</a:t>
            </a:r>
            <a:r>
              <a:rPr lang="en-US" dirty="0" smtClean="0"/>
              <a:t> 100 years = 36,500 novels</a:t>
            </a:r>
          </a:p>
          <a:p>
            <a:r>
              <a:rPr lang="en-US" dirty="0" smtClean="0"/>
              <a:t>That’s the publishing output of Italy for one year (1996)</a:t>
            </a:r>
          </a:p>
          <a:p>
            <a:r>
              <a:rPr lang="en-US" dirty="0" smtClean="0"/>
              <a:t>More recently, England published 206,000 new titles (2005); the U.S., 172,000 (2005);  China, 136,226 (2007); Russia, 123,336 (2008).</a:t>
            </a:r>
          </a:p>
          <a:p>
            <a:pPr>
              <a:buNone/>
            </a:pPr>
            <a:r>
              <a:rPr lang="en-US" sz="1946" dirty="0" smtClean="0"/>
              <a:t>	--</a:t>
            </a:r>
            <a:r>
              <a:rPr lang="en-US" sz="1946" dirty="0" err="1" smtClean="0"/>
              <a:t>http://en.wikipedia.org/wiki/Books_published_per_country_per_year</a:t>
            </a:r>
            <a:r>
              <a:rPr lang="en-US" sz="1946" dirty="0" smtClean="0"/>
              <a:t> </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48132" y="488462"/>
            <a:ext cx="5538668" cy="6056923"/>
          </a:xfrm>
        </p:spPr>
        <p:txBody>
          <a:bodyPr>
            <a:normAutofit/>
          </a:bodyPr>
          <a:lstStyle/>
          <a:p>
            <a:pPr indent="0">
              <a:buNone/>
            </a:pPr>
            <a:r>
              <a:rPr lang="en-US" sz="3892" dirty="0" smtClean="0"/>
              <a:t>At that rate, to read the output of the English-speaking world for 2004 (375,000 new titles*), you’d need to live just over a thousand years.</a:t>
            </a:r>
            <a:endParaRPr lang="en-US" dirty="0" smtClean="0"/>
          </a:p>
          <a:p>
            <a:pPr>
              <a:buNone/>
            </a:pPr>
            <a:r>
              <a:rPr lang="en-US" dirty="0" smtClean="0"/>
              <a:t>	*</a:t>
            </a:r>
            <a:r>
              <a:rPr lang="en-US" sz="1800" dirty="0" smtClean="0"/>
              <a:t>http://www.bowker.com/press/bowker/2005_1012_bowker.htm  </a:t>
            </a:r>
          </a:p>
          <a:p>
            <a:pPr>
              <a:buNone/>
            </a:pPr>
            <a:endParaRPr lang="en-US" sz="1800" dirty="0" smtClean="0"/>
          </a:p>
          <a:p>
            <a:pPr>
              <a:buNone/>
            </a:pPr>
            <a:endParaRPr lang="en-US" sz="1800" dirty="0" smtClean="0"/>
          </a:p>
          <a:p>
            <a:pPr>
              <a:buNone/>
            </a:pPr>
            <a:r>
              <a:rPr lang="en-US" sz="1800" dirty="0" smtClean="0"/>
              <a:t>Image credit: Arnold </a:t>
            </a:r>
            <a:r>
              <a:rPr lang="en-US" sz="1800" dirty="0" err="1" smtClean="0"/>
              <a:t>Lobel</a:t>
            </a:r>
            <a:r>
              <a:rPr lang="en-US" sz="1800" dirty="0" smtClean="0"/>
              <a:t>, </a:t>
            </a:r>
            <a:r>
              <a:rPr lang="en-US" sz="1800" u="sng" dirty="0" smtClean="0"/>
              <a:t>Whiskers and Rhymes</a:t>
            </a:r>
            <a:endParaRPr lang="en-US" sz="1800" dirty="0"/>
          </a:p>
        </p:txBody>
      </p:sp>
      <p:pic>
        <p:nvPicPr>
          <p:cNvPr id="4" name="Picture 3"/>
          <p:cNvPicPr>
            <a:picLocks noChangeAspect="1"/>
          </p:cNvPicPr>
          <p:nvPr/>
        </p:nvPicPr>
        <p:blipFill>
          <a:blip r:embed="rId2"/>
          <a:stretch>
            <a:fillRect/>
          </a:stretch>
        </p:blipFill>
        <p:spPr>
          <a:xfrm>
            <a:off x="0" y="195873"/>
            <a:ext cx="3148132" cy="666212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207360" y="414764"/>
            <a:ext cx="8729280" cy="5198946"/>
          </a:xfrm>
          <a:prstGeom prst="rect">
            <a:avLst/>
          </a:prstGeom>
          <a:noFill/>
          <a:ln w="9525">
            <a:noFill/>
            <a:round/>
            <a:headEnd/>
            <a:tailEnd/>
          </a:ln>
          <a:effectLst/>
        </p:spPr>
        <p:txBody>
          <a:bodyPr lIns="81639" tIns="40820" rIns="81639" bIns="40820">
            <a:prstTxWarp prst="textNoShape">
              <a:avLst/>
            </a:prstTxWarp>
          </a:bodyPr>
          <a:lstStyle/>
          <a:p>
            <a:pPr>
              <a:lnSpc>
                <a:spcPct val="96000"/>
              </a:lnSpc>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pPr>
            <a:r>
              <a:rPr lang="en-GB" sz="2900" dirty="0" smtClean="0">
                <a:solidFill>
                  <a:srgbClr val="000000"/>
                </a:solidFill>
                <a:latin typeface="Times New Roman" charset="0"/>
                <a:ea typeface="msmincho" charset="0"/>
                <a:cs typeface="msmincho" charset="0"/>
              </a:rPr>
              <a:t>“. </a:t>
            </a:r>
            <a:r>
              <a:rPr lang="en-GB" sz="2900" dirty="0">
                <a:solidFill>
                  <a:srgbClr val="000000"/>
                </a:solidFill>
                <a:latin typeface="Times New Roman" charset="0"/>
                <a:ea typeface="msmincho" charset="0"/>
                <a:cs typeface="msmincho" charset="0"/>
              </a:rPr>
              <a:t>. . a canon of two hundred novels, for instance, sounds very large for nineteenth-century Britain (and is much larger than the current one), but is still less than one per cent of the novels that were actually </a:t>
            </a:r>
            <a:r>
              <a:rPr lang="en-GB" sz="2900" dirty="0" smtClean="0">
                <a:solidFill>
                  <a:srgbClr val="000000"/>
                </a:solidFill>
                <a:latin typeface="Times New Roman" charset="0"/>
                <a:ea typeface="msmincho" charset="0"/>
                <a:cs typeface="msmincho" charset="0"/>
              </a:rPr>
              <a:t>published.</a:t>
            </a:r>
            <a:r>
              <a:rPr lang="en-GB" sz="2900" dirty="0">
                <a:solidFill>
                  <a:srgbClr val="000000"/>
                </a:solidFill>
                <a:latin typeface="Times New Roman" charset="0"/>
                <a:ea typeface="msmincho" charset="0"/>
                <a:cs typeface="msmincho" charset="0"/>
              </a:rPr>
              <a:t>.. And it's not even a matter of time, but of method: a field this large cannot be understood by stitching together separate bits of knowledge about individual cases, because it </a:t>
            </a:r>
            <a:r>
              <a:rPr lang="en-GB" sz="2900" i="1" dirty="0">
                <a:solidFill>
                  <a:srgbClr val="000000"/>
                </a:solidFill>
                <a:latin typeface="Times New Roman" charset="0"/>
                <a:ea typeface="msmincho" charset="0"/>
                <a:cs typeface="msmincho" charset="0"/>
              </a:rPr>
              <a:t>isn't</a:t>
            </a:r>
            <a:r>
              <a:rPr lang="en-GB" sz="2900" dirty="0">
                <a:solidFill>
                  <a:srgbClr val="000000"/>
                </a:solidFill>
                <a:latin typeface="Times New Roman" charset="0"/>
                <a:ea typeface="msmincho" charset="0"/>
                <a:cs typeface="msmincho" charset="0"/>
              </a:rPr>
              <a:t> </a:t>
            </a:r>
            <a:r>
              <a:rPr lang="en-GB" sz="2900" dirty="0" smtClean="0">
                <a:solidFill>
                  <a:srgbClr val="000000"/>
                </a:solidFill>
                <a:latin typeface="Times New Roman" charset="0"/>
                <a:ea typeface="msmincho" charset="0"/>
                <a:cs typeface="msmincho" charset="0"/>
              </a:rPr>
              <a:t>a</a:t>
            </a:r>
          </a:p>
          <a:p>
            <a:pPr>
              <a:lnSpc>
                <a:spcPct val="96000"/>
              </a:lnSpc>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pPr>
            <a:r>
              <a:rPr lang="en-GB" sz="2900" dirty="0" smtClean="0">
                <a:solidFill>
                  <a:srgbClr val="000000"/>
                </a:solidFill>
                <a:latin typeface="Times New Roman" charset="0"/>
                <a:ea typeface="msmincho" charset="0"/>
                <a:cs typeface="msmincho" charset="0"/>
              </a:rPr>
              <a:t>								 </a:t>
            </a:r>
            <a:r>
              <a:rPr lang="en-GB" sz="2900" dirty="0">
                <a:solidFill>
                  <a:srgbClr val="000000"/>
                </a:solidFill>
                <a:latin typeface="Times New Roman" charset="0"/>
                <a:ea typeface="msmincho" charset="0"/>
                <a:cs typeface="msmincho" charset="0"/>
              </a:rPr>
              <a:t>sum of individual cases: it's </a:t>
            </a:r>
            <a:r>
              <a:rPr lang="en-GB" sz="2900" dirty="0" smtClean="0">
                <a:solidFill>
                  <a:srgbClr val="000000"/>
                </a:solidFill>
                <a:latin typeface="Times New Roman" charset="0"/>
                <a:ea typeface="msmincho" charset="0"/>
                <a:cs typeface="msmincho" charset="0"/>
              </a:rPr>
              <a:t>a</a:t>
            </a:r>
          </a:p>
          <a:p>
            <a:pPr>
              <a:lnSpc>
                <a:spcPct val="96000"/>
              </a:lnSpc>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pPr>
            <a:r>
              <a:rPr lang="en-GB" sz="2900" dirty="0" smtClean="0">
                <a:solidFill>
                  <a:srgbClr val="000000"/>
                </a:solidFill>
                <a:latin typeface="Times New Roman" charset="0"/>
                <a:ea typeface="msmincho" charset="0"/>
                <a:cs typeface="msmincho" charset="0"/>
              </a:rPr>
              <a:t>								 </a:t>
            </a:r>
            <a:r>
              <a:rPr lang="en-GB" sz="2900" dirty="0">
                <a:solidFill>
                  <a:srgbClr val="000000"/>
                </a:solidFill>
                <a:latin typeface="Times New Roman" charset="0"/>
                <a:ea typeface="msmincho" charset="0"/>
                <a:cs typeface="msmincho" charset="0"/>
              </a:rPr>
              <a:t>collective system, </a:t>
            </a:r>
            <a:r>
              <a:rPr lang="en-GB" sz="2900" dirty="0" smtClean="0">
                <a:solidFill>
                  <a:srgbClr val="000000"/>
                </a:solidFill>
                <a:latin typeface="Times New Roman" charset="0"/>
                <a:ea typeface="msmincho" charset="0"/>
                <a:cs typeface="msmincho" charset="0"/>
              </a:rPr>
              <a:t>that should be</a:t>
            </a:r>
          </a:p>
          <a:p>
            <a:pPr>
              <a:lnSpc>
                <a:spcPct val="96000"/>
              </a:lnSpc>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pPr>
            <a:r>
              <a:rPr lang="en-GB" sz="2900" dirty="0" smtClean="0">
                <a:solidFill>
                  <a:srgbClr val="000000"/>
                </a:solidFill>
                <a:latin typeface="Times New Roman" charset="0"/>
                <a:ea typeface="msmincho" charset="0"/>
                <a:cs typeface="msmincho" charset="0"/>
              </a:rPr>
              <a:t>								grasped </a:t>
            </a:r>
            <a:r>
              <a:rPr lang="en-GB" sz="2900" dirty="0">
                <a:solidFill>
                  <a:srgbClr val="000000"/>
                </a:solidFill>
                <a:latin typeface="Times New Roman" charset="0"/>
                <a:ea typeface="msmincho" charset="0"/>
                <a:cs typeface="msmincho" charset="0"/>
              </a:rPr>
              <a:t>as such, as </a:t>
            </a:r>
            <a:r>
              <a:rPr lang="en-GB" sz="2900" dirty="0" smtClean="0">
                <a:solidFill>
                  <a:srgbClr val="000000"/>
                </a:solidFill>
                <a:latin typeface="Times New Roman" charset="0"/>
                <a:ea typeface="msmincho" charset="0"/>
                <a:cs typeface="msmincho" charset="0"/>
              </a:rPr>
              <a:t>a whole.”</a:t>
            </a:r>
            <a:endParaRPr lang="en-GB" sz="2900" dirty="0">
              <a:solidFill>
                <a:srgbClr val="000000"/>
              </a:solidFill>
              <a:latin typeface="Times New Roman" charset="0"/>
              <a:ea typeface="msmincho" charset="0"/>
              <a:cs typeface="msmincho" charset="0"/>
            </a:endParaRPr>
          </a:p>
        </p:txBody>
      </p:sp>
      <p:sp>
        <p:nvSpPr>
          <p:cNvPr id="5122" name="Text Box 2"/>
          <p:cNvSpPr txBox="1">
            <a:spLocks noChangeArrowheads="1"/>
          </p:cNvSpPr>
          <p:nvPr/>
        </p:nvSpPr>
        <p:spPr bwMode="auto">
          <a:xfrm>
            <a:off x="4147200" y="5040922"/>
            <a:ext cx="4147200" cy="1309077"/>
          </a:xfrm>
          <a:prstGeom prst="rect">
            <a:avLst/>
          </a:prstGeom>
          <a:noFill/>
          <a:ln w="9525">
            <a:noFill/>
            <a:round/>
            <a:headEnd/>
            <a:tailEnd/>
          </a:ln>
          <a:effectLst/>
        </p:spPr>
        <p:txBody>
          <a:bodyPr lIns="81639" tIns="40820" rIns="81639" bIns="40820">
            <a:prstTxWarp prst="textNoShape">
              <a:avLst/>
            </a:prstTxWarp>
          </a:bodyPr>
          <a:lstStyle/>
          <a:p>
            <a:pPr>
              <a:lnSpc>
                <a:spcPct val="96000"/>
              </a:lnSpc>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GB" dirty="0">
                <a:solidFill>
                  <a:srgbClr val="000000"/>
                </a:solidFill>
                <a:ea typeface="msmincho" charset="0"/>
                <a:cs typeface="msmincho" charset="0"/>
              </a:rPr>
              <a:t>Franco </a:t>
            </a:r>
            <a:r>
              <a:rPr lang="en-GB" dirty="0" err="1">
                <a:solidFill>
                  <a:srgbClr val="000000"/>
                </a:solidFill>
                <a:ea typeface="msmincho" charset="0"/>
                <a:cs typeface="msmincho" charset="0"/>
              </a:rPr>
              <a:t>Moretti</a:t>
            </a:r>
            <a:r>
              <a:rPr lang="en-GB" dirty="0">
                <a:solidFill>
                  <a:srgbClr val="000000"/>
                </a:solidFill>
                <a:ea typeface="msmincho" charset="0"/>
                <a:cs typeface="msmincho" charset="0"/>
              </a:rPr>
              <a:t>, </a:t>
            </a:r>
            <a:r>
              <a:rPr lang="en-GB" i="1" dirty="0">
                <a:solidFill>
                  <a:srgbClr val="000000"/>
                </a:solidFill>
                <a:ea typeface="msmincho" charset="0"/>
                <a:cs typeface="msmincho" charset="0"/>
              </a:rPr>
              <a:t>Graphs, Maps, Trees, </a:t>
            </a:r>
            <a:r>
              <a:rPr lang="en-GB" dirty="0" smtClean="0">
                <a:solidFill>
                  <a:srgbClr val="000000"/>
                </a:solidFill>
                <a:ea typeface="msmincho" charset="0"/>
                <a:cs typeface="msmincho" charset="0"/>
              </a:rPr>
              <a:t>2005</a:t>
            </a:r>
          </a:p>
          <a:p>
            <a:pPr>
              <a:lnSpc>
                <a:spcPct val="96000"/>
              </a:lnSpc>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endParaRPr lang="en-GB" dirty="0" smtClean="0">
              <a:solidFill>
                <a:srgbClr val="000000"/>
              </a:solidFill>
              <a:ea typeface="msmincho" charset="0"/>
              <a:cs typeface="msmincho" charset="0"/>
            </a:endParaRPr>
          </a:p>
          <a:p>
            <a:pPr>
              <a:lnSpc>
                <a:spcPct val="96000"/>
              </a:lnSpc>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GB" dirty="0" smtClean="0">
                <a:solidFill>
                  <a:srgbClr val="000000"/>
                </a:solidFill>
                <a:ea typeface="msmincho" charset="0"/>
                <a:cs typeface="msmincho" charset="0"/>
              </a:rPr>
              <a:t>Image: gestalt perception example, public domain</a:t>
            </a:r>
            <a:endParaRPr lang="en-GB" dirty="0">
              <a:solidFill>
                <a:srgbClr val="000000"/>
              </a:solidFill>
              <a:ea typeface="msmincho" charset="0"/>
              <a:cs typeface="msmincho" charset="0"/>
            </a:endParaRPr>
          </a:p>
        </p:txBody>
      </p:sp>
      <p:pic>
        <p:nvPicPr>
          <p:cNvPr id="5" name="Picture 4"/>
          <p:cNvPicPr>
            <a:picLocks noChangeAspect="1"/>
          </p:cNvPicPr>
          <p:nvPr/>
        </p:nvPicPr>
        <p:blipFill>
          <a:blip r:embed="rId3"/>
          <a:stretch>
            <a:fillRect/>
          </a:stretch>
        </p:blipFill>
        <p:spPr>
          <a:xfrm>
            <a:off x="207360" y="3505200"/>
            <a:ext cx="3111500" cy="335280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Did We Used to Do?</a:t>
            </a:r>
            <a:endParaRPr lang="en-US" dirty="0"/>
          </a:p>
        </p:txBody>
      </p:sp>
      <p:sp>
        <p:nvSpPr>
          <p:cNvPr id="5" name="Content Placeholder 4"/>
          <p:cNvSpPr>
            <a:spLocks noGrp="1"/>
          </p:cNvSpPr>
          <p:nvPr>
            <p:ph idx="1"/>
          </p:nvPr>
        </p:nvSpPr>
        <p:spPr/>
        <p:txBody>
          <a:bodyPr>
            <a:normAutofit/>
          </a:bodyPr>
          <a:lstStyle/>
          <a:p>
            <a:pPr marL="0" indent="0">
              <a:buNone/>
            </a:pPr>
            <a:r>
              <a:rPr lang="en-US" dirty="0" smtClean="0"/>
              <a:t>Traditionally, we used the canon to solve this problem: </a:t>
            </a:r>
          </a:p>
          <a:p>
            <a:pPr indent="0">
              <a:buNone/>
            </a:pPr>
            <a:r>
              <a:rPr lang="en-US" dirty="0" smtClean="0"/>
              <a:t>“[Culture seeks] to make the </a:t>
            </a:r>
            <a:r>
              <a:rPr lang="en-US" b="1" dirty="0" smtClean="0"/>
              <a:t>best that has been thought and known</a:t>
            </a:r>
            <a:r>
              <a:rPr lang="en-US" dirty="0" smtClean="0"/>
              <a:t> in the world current everywhere…” (Matthew Arnold, </a:t>
            </a:r>
            <a:r>
              <a:rPr lang="en-US" u="sng" dirty="0" smtClean="0"/>
              <a:t>Culture and Anarchy</a:t>
            </a:r>
            <a:r>
              <a:rPr lang="en-US" dirty="0" smtClean="0"/>
              <a:t>).  </a:t>
            </a:r>
          </a:p>
        </p:txBody>
      </p:sp>
      <p:pic>
        <p:nvPicPr>
          <p:cNvPr id="6" name="Picture 5"/>
          <p:cNvPicPr>
            <a:picLocks noChangeAspect="1"/>
          </p:cNvPicPr>
          <p:nvPr/>
        </p:nvPicPr>
        <p:blipFill>
          <a:blip r:embed="rId2"/>
          <a:stretch>
            <a:fillRect/>
          </a:stretch>
        </p:blipFill>
        <p:spPr>
          <a:xfrm>
            <a:off x="6654800" y="4318000"/>
            <a:ext cx="2032000" cy="2540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5111262" cy="1143000"/>
          </a:xfrm>
        </p:spPr>
        <p:txBody>
          <a:bodyPr>
            <a:normAutofit/>
          </a:bodyPr>
          <a:lstStyle/>
          <a:p>
            <a:r>
              <a:rPr lang="en-US" dirty="0" smtClean="0"/>
              <a:t>Then along comes</a:t>
            </a:r>
            <a:endParaRPr lang="en-US" dirty="0"/>
          </a:p>
        </p:txBody>
      </p:sp>
      <p:sp>
        <p:nvSpPr>
          <p:cNvPr id="3" name="Content Placeholder 2"/>
          <p:cNvSpPr>
            <a:spLocks noGrp="1"/>
          </p:cNvSpPr>
          <p:nvPr>
            <p:ph idx="1"/>
          </p:nvPr>
        </p:nvSpPr>
        <p:spPr>
          <a:xfrm>
            <a:off x="457200" y="2128838"/>
            <a:ext cx="8229600" cy="3997325"/>
          </a:xfrm>
        </p:spPr>
        <p:txBody>
          <a:bodyPr>
            <a:normAutofit/>
          </a:bodyPr>
          <a:lstStyle/>
          <a:p>
            <a:pPr>
              <a:buNone/>
            </a:pPr>
            <a:r>
              <a:rPr lang="en-US" dirty="0" smtClean="0"/>
              <a:t>With a mission that sounds almost like Arnold’s, if Arnold had been a mad librarian: </a:t>
            </a:r>
          </a:p>
          <a:p>
            <a:pPr>
              <a:buNone/>
            </a:pPr>
            <a:r>
              <a:rPr lang="en-US" dirty="0" smtClean="0"/>
              <a:t>“…to organize the world's information and make it universally accessible and useful…”</a:t>
            </a:r>
          </a:p>
          <a:p>
            <a:pPr>
              <a:buNone/>
            </a:pPr>
            <a:r>
              <a:rPr lang="en-US" dirty="0" smtClean="0"/>
              <a:t>Next thing you know, they’re digitizing millions of books: at least 10 million by now, probably more; eventually, 30 million or so.  </a:t>
            </a:r>
            <a:endParaRPr lang="en-US" dirty="0"/>
          </a:p>
        </p:txBody>
      </p:sp>
      <p:pic>
        <p:nvPicPr>
          <p:cNvPr id="4" name="Picture 3"/>
          <p:cNvPicPr>
            <a:picLocks noChangeAspect="1"/>
          </p:cNvPicPr>
          <p:nvPr/>
        </p:nvPicPr>
        <p:blipFill>
          <a:blip r:embed="rId2"/>
          <a:stretch>
            <a:fillRect/>
          </a:stretch>
        </p:blipFill>
        <p:spPr>
          <a:xfrm>
            <a:off x="5177693" y="274638"/>
            <a:ext cx="2626783" cy="1854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can read 30 million books?</a:t>
            </a:r>
            <a:endParaRPr lang="en-US" dirty="0"/>
          </a:p>
        </p:txBody>
      </p:sp>
      <p:pic>
        <p:nvPicPr>
          <p:cNvPr id="5" name="Picture 4"/>
          <p:cNvPicPr>
            <a:picLocks noChangeAspect="1"/>
          </p:cNvPicPr>
          <p:nvPr/>
        </p:nvPicPr>
        <p:blipFill>
          <a:blip r:embed="rId2"/>
          <a:stretch>
            <a:fillRect/>
          </a:stretch>
        </p:blipFill>
        <p:spPr>
          <a:xfrm>
            <a:off x="1765300" y="2108200"/>
            <a:ext cx="5461000" cy="4102100"/>
          </a:xfrm>
          <a:prstGeom prst="rect">
            <a:avLst/>
          </a:prstGeom>
        </p:spPr>
      </p:pic>
      <p:pic>
        <p:nvPicPr>
          <p:cNvPr id="4" name="Picture 3"/>
          <p:cNvPicPr>
            <a:picLocks noChangeAspect="1"/>
          </p:cNvPicPr>
          <p:nvPr/>
        </p:nvPicPr>
        <p:blipFill>
          <a:blip r:embed="rId3"/>
          <a:stretch>
            <a:fillRect/>
          </a:stretch>
        </p:blipFill>
        <p:spPr>
          <a:xfrm>
            <a:off x="1765300" y="1600200"/>
            <a:ext cx="5613400" cy="46101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read at library scale, we need:</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r>
              <a:rPr lang="en-US" b="1" dirty="0" smtClean="0"/>
              <a:t>Computers as attention prosthetics</a:t>
            </a:r>
            <a:r>
              <a:rPr lang="en-US" dirty="0" smtClean="0"/>
              <a:t>, to assist us in keeping track of the little elements that make up big patterns across many books</a:t>
            </a:r>
          </a:p>
          <a:p>
            <a:pPr>
              <a:spcBef>
                <a:spcPts val="0"/>
              </a:spcBef>
            </a:pPr>
            <a:r>
              <a:rPr lang="en-US" dirty="0" smtClean="0"/>
              <a:t>A new appreciation for </a:t>
            </a:r>
            <a:r>
              <a:rPr lang="en-US" b="1" dirty="0" smtClean="0"/>
              <a:t>evidence</a:t>
            </a:r>
            <a:r>
              <a:rPr lang="en-US" dirty="0" smtClean="0"/>
              <a:t> in literary criticism, especially evidence that goes beyond the anecdotal to reach statistical </a:t>
            </a:r>
          </a:p>
          <a:p>
            <a:pPr>
              <a:spcBef>
                <a:spcPts val="0"/>
              </a:spcBef>
              <a:buNone/>
            </a:pPr>
            <a:r>
              <a:rPr lang="en-US" dirty="0" smtClean="0"/>
              <a:t>    significance</a:t>
            </a:r>
          </a:p>
          <a:p>
            <a:pPr>
              <a:spcBef>
                <a:spcPts val="0"/>
              </a:spcBef>
            </a:pPr>
            <a:r>
              <a:rPr lang="en-US" dirty="0" smtClean="0"/>
              <a:t>A new sense of </a:t>
            </a:r>
            <a:r>
              <a:rPr lang="en-US" b="1" dirty="0" smtClean="0"/>
              <a:t>argument</a:t>
            </a:r>
            <a:r>
              <a:rPr lang="en-US" dirty="0" smtClean="0"/>
              <a:t> that </a:t>
            </a:r>
          </a:p>
          <a:p>
            <a:pPr>
              <a:spcBef>
                <a:spcPts val="0"/>
              </a:spcBef>
              <a:buNone/>
            </a:pPr>
            <a:r>
              <a:rPr lang="en-US" dirty="0" smtClean="0"/>
              <a:t>   is skeptical with respect </a:t>
            </a:r>
          </a:p>
          <a:p>
            <a:pPr>
              <a:spcBef>
                <a:spcPts val="0"/>
              </a:spcBef>
              <a:buNone/>
            </a:pPr>
            <a:r>
              <a:rPr lang="en-US" dirty="0" smtClean="0"/>
              <a:t>    to method.</a:t>
            </a:r>
            <a:endParaRPr lang="en-US" dirty="0"/>
          </a:p>
        </p:txBody>
      </p:sp>
      <p:pic>
        <p:nvPicPr>
          <p:cNvPr id="4" name="Picture 3"/>
          <p:cNvPicPr>
            <a:picLocks noChangeAspect="1"/>
          </p:cNvPicPr>
          <p:nvPr/>
        </p:nvPicPr>
        <p:blipFill>
          <a:blip r:embed="rId2"/>
          <a:stretch>
            <a:fillRect/>
          </a:stretch>
        </p:blipFill>
        <p:spPr>
          <a:xfrm>
            <a:off x="6418386" y="4132386"/>
            <a:ext cx="2725614" cy="2725614"/>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385</TotalTime>
  <Words>777</Words>
  <Application>Microsoft Macintosh PowerPoint</Application>
  <PresentationFormat>On-screen Show (4:3)</PresentationFormat>
  <Paragraphs>67</Paragraphs>
  <Slides>22</Slides>
  <Notes>14</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Reading at Library Scale:  New Methods, Attention Prosthetics, Evidence, and Argument.</vt:lpstr>
      <vt:lpstr>The book-wheel today:</vt:lpstr>
      <vt:lpstr>   How much can you read?</vt:lpstr>
      <vt:lpstr>PowerPoint Presentation</vt:lpstr>
      <vt:lpstr>PowerPoint Presentation</vt:lpstr>
      <vt:lpstr>What Did We Used to Do?</vt:lpstr>
      <vt:lpstr>Then along comes</vt:lpstr>
      <vt:lpstr>Who can read 30 million books?</vt:lpstr>
      <vt:lpstr>To read at library scale, we need:</vt:lpstr>
      <vt:lpstr>Metadata Offer New Knowledge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Best Practices for Humanities Text-Mining Suggested by Sculley &amp; Pasanek:</vt:lpstr>
    </vt:vector>
  </TitlesOfParts>
  <Company>University of Illinois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at Library Scale:  New Methods, Attention Prosthetics, Evidence, and Argument.</dc:title>
  <dc:creator>John Unsworth</dc:creator>
  <cp:lastModifiedBy>John Unsworth</cp:lastModifiedBy>
  <cp:revision>8</cp:revision>
  <dcterms:created xsi:type="dcterms:W3CDTF">2010-10-03T21:15:55Z</dcterms:created>
  <dcterms:modified xsi:type="dcterms:W3CDTF">2010-12-10T19:16:58Z</dcterms:modified>
</cp:coreProperties>
</file>